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8.jpg" ContentType="image/jpeg"/>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92" r:id="rId2"/>
    <p:sldId id="313" r:id="rId3"/>
    <p:sldId id="294" r:id="rId4"/>
    <p:sldId id="293" r:id="rId5"/>
    <p:sldId id="296" r:id="rId6"/>
    <p:sldId id="297" r:id="rId7"/>
    <p:sldId id="295" r:id="rId8"/>
    <p:sldId id="301" r:id="rId9"/>
    <p:sldId id="314" r:id="rId10"/>
    <p:sldId id="315" r:id="rId11"/>
    <p:sldId id="316" r:id="rId12"/>
    <p:sldId id="299" r:id="rId13"/>
    <p:sldId id="305"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AE303"/>
    <a:srgbClr val="2AABDE"/>
    <a:srgbClr val="ED1E79"/>
    <a:srgbClr val="9E005D"/>
    <a:srgbClr val="CC305F"/>
    <a:srgbClr val="403265"/>
    <a:srgbClr val="9F3160"/>
    <a:srgbClr val="357C04"/>
    <a:srgbClr val="0E2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E19847-7F30-4260-8DE0-24C54A67F4C2}" v="211" dt="2024-04-16T08:16:04.6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31" autoAdjust="0"/>
    <p:restoredTop sz="96201" autoAdjust="0"/>
  </p:normalViewPr>
  <p:slideViewPr>
    <p:cSldViewPr snapToGrid="0">
      <p:cViewPr>
        <p:scale>
          <a:sx n="61" d="100"/>
          <a:sy n="61" d="100"/>
        </p:scale>
        <p:origin x="-418" y="216"/>
      </p:cViewPr>
      <p:guideLst>
        <p:guide orient="horz" pos="2160"/>
        <p:guide pos="3840"/>
      </p:guideLst>
    </p:cSldViewPr>
  </p:slid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3E48BB-2B99-457F-9EB0-F723A18E9E2E}" type="datetimeFigureOut">
              <a:rPr lang="en-IN" smtClean="0"/>
              <a:t>14-01-2026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AB1F49-8131-484B-8B36-B22C85090A5E}" type="slidenum">
              <a:rPr lang="en-IN" smtClean="0"/>
              <a:t>‹#›</a:t>
            </a:fld>
            <a:endParaRPr lang="en-IN"/>
          </a:p>
        </p:txBody>
      </p:sp>
    </p:spTree>
    <p:extLst>
      <p:ext uri="{BB962C8B-B14F-4D97-AF65-F5344CB8AC3E}">
        <p14:creationId xmlns:p14="http://schemas.microsoft.com/office/powerpoint/2010/main" val="2228016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48D17B-ED7F-45AF-9050-8B79A69A0507}" type="datetimeFigureOut">
              <a:rPr lang="en-IN" smtClean="0"/>
              <a:t>14-01-2026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7ABFA3-8EB7-475D-A50C-F7FC4FECCC81}" type="slidenum">
              <a:rPr lang="en-IN" smtClean="0"/>
              <a:t>‹#›</a:t>
            </a:fld>
            <a:endParaRPr lang="en-IN"/>
          </a:p>
        </p:txBody>
      </p:sp>
    </p:spTree>
    <p:extLst>
      <p:ext uri="{BB962C8B-B14F-4D97-AF65-F5344CB8AC3E}">
        <p14:creationId xmlns:p14="http://schemas.microsoft.com/office/powerpoint/2010/main" val="2456952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48D17B-ED7F-45AF-9050-8B79A69A0507}" type="datetimeFigureOut">
              <a:rPr lang="en-IN" smtClean="0"/>
              <a:t>14-01-2026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7ABFA3-8EB7-475D-A50C-F7FC4FECCC81}" type="slidenum">
              <a:rPr lang="en-IN" smtClean="0"/>
              <a:t>‹#›</a:t>
            </a:fld>
            <a:endParaRPr lang="en-IN"/>
          </a:p>
        </p:txBody>
      </p:sp>
    </p:spTree>
    <p:extLst>
      <p:ext uri="{BB962C8B-B14F-4D97-AF65-F5344CB8AC3E}">
        <p14:creationId xmlns:p14="http://schemas.microsoft.com/office/powerpoint/2010/main" val="435975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48D17B-ED7F-45AF-9050-8B79A69A0507}" type="datetimeFigureOut">
              <a:rPr lang="en-IN" smtClean="0"/>
              <a:t>14-01-2026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7ABFA3-8EB7-475D-A50C-F7FC4FECCC81}" type="slidenum">
              <a:rPr lang="en-IN" smtClean="0"/>
              <a:t>‹#›</a:t>
            </a:fld>
            <a:endParaRPr lang="en-IN"/>
          </a:p>
        </p:txBody>
      </p:sp>
    </p:spTree>
    <p:extLst>
      <p:ext uri="{BB962C8B-B14F-4D97-AF65-F5344CB8AC3E}">
        <p14:creationId xmlns:p14="http://schemas.microsoft.com/office/powerpoint/2010/main" val="1464820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4044696" y="4250309"/>
            <a:ext cx="4102608" cy="844077"/>
          </a:xfrm>
          <a:prstGeom prst="rect">
            <a:avLst/>
          </a:prstGeom>
          <a:noFill/>
          <a:ln>
            <a:noFill/>
          </a:ln>
        </p:spPr>
        <p:txBody>
          <a:bodyPr spcFirstLastPara="1" wrap="square" lIns="91425" tIns="45700" rIns="91425" bIns="45700" anchor="t" anchorCtr="0">
            <a:spAutoFit/>
          </a:bodyPr>
          <a:lstStyle>
            <a:lvl1pPr marR="0" lvl="0" algn="l" rtl="0">
              <a:lnSpc>
                <a:spcPct val="90000"/>
              </a:lnSpc>
              <a:spcBef>
                <a:spcPts val="0"/>
              </a:spcBef>
              <a:spcAft>
                <a:spcPts val="0"/>
              </a:spcAft>
              <a:buClr>
                <a:schemeClr val="lt1"/>
              </a:buClr>
              <a:buSzPts val="5400"/>
              <a:buFont typeface="Poppins"/>
              <a:buNone/>
              <a:defRPr sz="5400" b="1" i="0" u="none" strike="noStrike" cap="none">
                <a:solidFill>
                  <a:schemeClr val="lt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2" name="Google Shape;112;p18"/>
          <p:cNvSpPr txBox="1">
            <a:spLocks noGrp="1"/>
          </p:cNvSpPr>
          <p:nvPr>
            <p:ph type="body" idx="1"/>
          </p:nvPr>
        </p:nvSpPr>
        <p:spPr>
          <a:xfrm>
            <a:off x="4248510" y="5006722"/>
            <a:ext cx="3694980" cy="286232"/>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71754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48D17B-ED7F-45AF-9050-8B79A69A0507}" type="datetimeFigureOut">
              <a:rPr lang="en-IN" smtClean="0"/>
              <a:t>14-01-2026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7ABFA3-8EB7-475D-A50C-F7FC4FECCC81}" type="slidenum">
              <a:rPr lang="en-IN" smtClean="0"/>
              <a:t>‹#›</a:t>
            </a:fld>
            <a:endParaRPr lang="en-IN"/>
          </a:p>
        </p:txBody>
      </p:sp>
    </p:spTree>
    <p:extLst>
      <p:ext uri="{BB962C8B-B14F-4D97-AF65-F5344CB8AC3E}">
        <p14:creationId xmlns:p14="http://schemas.microsoft.com/office/powerpoint/2010/main" val="1776784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48D17B-ED7F-45AF-9050-8B79A69A0507}" type="datetimeFigureOut">
              <a:rPr lang="en-IN" smtClean="0"/>
              <a:t>14-01-2026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7ABFA3-8EB7-475D-A50C-F7FC4FECCC81}" type="slidenum">
              <a:rPr lang="en-IN" smtClean="0"/>
              <a:t>‹#›</a:t>
            </a:fld>
            <a:endParaRPr lang="en-IN"/>
          </a:p>
        </p:txBody>
      </p:sp>
    </p:spTree>
    <p:extLst>
      <p:ext uri="{BB962C8B-B14F-4D97-AF65-F5344CB8AC3E}">
        <p14:creationId xmlns:p14="http://schemas.microsoft.com/office/powerpoint/2010/main" val="2700525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48D17B-ED7F-45AF-9050-8B79A69A0507}" type="datetimeFigureOut">
              <a:rPr lang="en-IN" smtClean="0"/>
              <a:t>14-01-2026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7ABFA3-8EB7-475D-A50C-F7FC4FECCC81}" type="slidenum">
              <a:rPr lang="en-IN" smtClean="0"/>
              <a:t>‹#›</a:t>
            </a:fld>
            <a:endParaRPr lang="en-IN"/>
          </a:p>
        </p:txBody>
      </p:sp>
    </p:spTree>
    <p:extLst>
      <p:ext uri="{BB962C8B-B14F-4D97-AF65-F5344CB8AC3E}">
        <p14:creationId xmlns:p14="http://schemas.microsoft.com/office/powerpoint/2010/main" val="2941966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48D17B-ED7F-45AF-9050-8B79A69A0507}" type="datetimeFigureOut">
              <a:rPr lang="en-IN" smtClean="0"/>
              <a:t>14-01-2026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7ABFA3-8EB7-475D-A50C-F7FC4FECCC81}" type="slidenum">
              <a:rPr lang="en-IN" smtClean="0"/>
              <a:t>‹#›</a:t>
            </a:fld>
            <a:endParaRPr lang="en-IN"/>
          </a:p>
        </p:txBody>
      </p:sp>
    </p:spTree>
    <p:extLst>
      <p:ext uri="{BB962C8B-B14F-4D97-AF65-F5344CB8AC3E}">
        <p14:creationId xmlns:p14="http://schemas.microsoft.com/office/powerpoint/2010/main" val="144687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48D17B-ED7F-45AF-9050-8B79A69A0507}" type="datetimeFigureOut">
              <a:rPr lang="en-IN" smtClean="0"/>
              <a:t>14-01-2026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7ABFA3-8EB7-475D-A50C-F7FC4FECCC81}" type="slidenum">
              <a:rPr lang="en-IN" smtClean="0"/>
              <a:t>‹#›</a:t>
            </a:fld>
            <a:endParaRPr lang="en-IN"/>
          </a:p>
        </p:txBody>
      </p:sp>
    </p:spTree>
    <p:extLst>
      <p:ext uri="{BB962C8B-B14F-4D97-AF65-F5344CB8AC3E}">
        <p14:creationId xmlns:p14="http://schemas.microsoft.com/office/powerpoint/2010/main" val="3720492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48D17B-ED7F-45AF-9050-8B79A69A0507}" type="datetimeFigureOut">
              <a:rPr lang="en-IN" smtClean="0"/>
              <a:t>14-01-2026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37ABFA3-8EB7-475D-A50C-F7FC4FECCC81}" type="slidenum">
              <a:rPr lang="en-IN" smtClean="0"/>
              <a:t>‹#›</a:t>
            </a:fld>
            <a:endParaRPr lang="en-IN"/>
          </a:p>
        </p:txBody>
      </p:sp>
    </p:spTree>
    <p:extLst>
      <p:ext uri="{BB962C8B-B14F-4D97-AF65-F5344CB8AC3E}">
        <p14:creationId xmlns:p14="http://schemas.microsoft.com/office/powerpoint/2010/main" val="379614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48D17B-ED7F-45AF-9050-8B79A69A0507}" type="datetimeFigureOut">
              <a:rPr lang="en-IN" smtClean="0"/>
              <a:t>14-01-2026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7ABFA3-8EB7-475D-A50C-F7FC4FECCC81}" type="slidenum">
              <a:rPr lang="en-IN" smtClean="0"/>
              <a:t>‹#›</a:t>
            </a:fld>
            <a:endParaRPr lang="en-IN"/>
          </a:p>
        </p:txBody>
      </p:sp>
    </p:spTree>
    <p:extLst>
      <p:ext uri="{BB962C8B-B14F-4D97-AF65-F5344CB8AC3E}">
        <p14:creationId xmlns:p14="http://schemas.microsoft.com/office/powerpoint/2010/main" val="2333159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48D17B-ED7F-45AF-9050-8B79A69A0507}" type="datetimeFigureOut">
              <a:rPr lang="en-IN" smtClean="0"/>
              <a:t>14-01-2026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7ABFA3-8EB7-475D-A50C-F7FC4FECCC81}" type="slidenum">
              <a:rPr lang="en-IN" smtClean="0"/>
              <a:t>‹#›</a:t>
            </a:fld>
            <a:endParaRPr lang="en-IN"/>
          </a:p>
        </p:txBody>
      </p:sp>
    </p:spTree>
    <p:extLst>
      <p:ext uri="{BB962C8B-B14F-4D97-AF65-F5344CB8AC3E}">
        <p14:creationId xmlns:p14="http://schemas.microsoft.com/office/powerpoint/2010/main" val="395390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A48D17B-ED7F-45AF-9050-8B79A69A0507}" type="datetimeFigureOut">
              <a:rPr lang="en-IN" smtClean="0"/>
              <a:t>14-01-2026</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37ABFA3-8EB7-475D-A50C-F7FC4FECCC81}" type="slidenum">
              <a:rPr lang="en-IN" smtClean="0"/>
              <a:t>‹#›</a:t>
            </a:fld>
            <a:endParaRPr lang="en-IN"/>
          </a:p>
        </p:txBody>
      </p:sp>
    </p:spTree>
    <p:extLst>
      <p:ext uri="{BB962C8B-B14F-4D97-AF65-F5344CB8AC3E}">
        <p14:creationId xmlns:p14="http://schemas.microsoft.com/office/powerpoint/2010/main" val="30371590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fif"/><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fi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xmlns="" id="{D5ADD1D4-4951-A423-4243-DEC06A87C251}"/>
              </a:ext>
            </a:extLst>
          </p:cNvPr>
          <p:cNvSpPr/>
          <p:nvPr/>
        </p:nvSpPr>
        <p:spPr>
          <a:xfrm>
            <a:off x="1128000" y="993000"/>
            <a:ext cx="4882285" cy="4882285"/>
          </a:xfrm>
          <a:custGeom>
            <a:avLst/>
            <a:gdLst>
              <a:gd name="connsiteX0" fmla="*/ 4882286 w 4882285"/>
              <a:gd name="connsiteY0" fmla="*/ 2441143 h 4882285"/>
              <a:gd name="connsiteX1" fmla="*/ 2441143 w 4882285"/>
              <a:gd name="connsiteY1" fmla="*/ 4882286 h 4882285"/>
              <a:gd name="connsiteX2" fmla="*/ 0 w 4882285"/>
              <a:gd name="connsiteY2" fmla="*/ 2441143 h 4882285"/>
              <a:gd name="connsiteX3" fmla="*/ 2441143 w 4882285"/>
              <a:gd name="connsiteY3" fmla="*/ 0 h 4882285"/>
              <a:gd name="connsiteX4" fmla="*/ 4882286 w 4882285"/>
              <a:gd name="connsiteY4" fmla="*/ 2441143 h 488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285" h="4882285">
                <a:moveTo>
                  <a:pt x="4882286" y="2441143"/>
                </a:moveTo>
                <a:cubicBezTo>
                  <a:pt x="4882286" y="3789349"/>
                  <a:pt x="3789349" y="4882286"/>
                  <a:pt x="2441143" y="4882286"/>
                </a:cubicBezTo>
                <a:cubicBezTo>
                  <a:pt x="1092937" y="4882286"/>
                  <a:pt x="0" y="3789349"/>
                  <a:pt x="0" y="2441143"/>
                </a:cubicBezTo>
                <a:cubicBezTo>
                  <a:pt x="0" y="1092937"/>
                  <a:pt x="1092937" y="0"/>
                  <a:pt x="2441143" y="0"/>
                </a:cubicBezTo>
                <a:cubicBezTo>
                  <a:pt x="3789349" y="0"/>
                  <a:pt x="4882286" y="1092937"/>
                  <a:pt x="4882286" y="2441143"/>
                </a:cubicBezTo>
                <a:close/>
              </a:path>
            </a:pathLst>
          </a:custGeom>
          <a:solidFill>
            <a:schemeClr val="tx2">
              <a:lumMod val="50000"/>
              <a:lumOff val="50000"/>
            </a:schemeClr>
          </a:solidFill>
          <a:ln w="3429"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xmlns="" id="{50C39A0A-0580-5533-21C8-9869AB643180}"/>
              </a:ext>
            </a:extLst>
          </p:cNvPr>
          <p:cNvSpPr/>
          <p:nvPr/>
        </p:nvSpPr>
        <p:spPr>
          <a:xfrm>
            <a:off x="3764777" y="-13286"/>
            <a:ext cx="3507222" cy="6894857"/>
          </a:xfrm>
          <a:custGeom>
            <a:avLst/>
            <a:gdLst>
              <a:gd name="connsiteX0" fmla="*/ 0 w 3507222"/>
              <a:gd name="connsiteY0" fmla="*/ 0 h 6894857"/>
              <a:gd name="connsiteX1" fmla="*/ 3507223 w 3507222"/>
              <a:gd name="connsiteY1" fmla="*/ 0 h 6894857"/>
              <a:gd name="connsiteX2" fmla="*/ 3507223 w 3507222"/>
              <a:gd name="connsiteY2" fmla="*/ 6894858 h 6894857"/>
              <a:gd name="connsiteX3" fmla="*/ 0 w 3507222"/>
              <a:gd name="connsiteY3" fmla="*/ 6894858 h 6894857"/>
            </a:gdLst>
            <a:ahLst/>
            <a:cxnLst>
              <a:cxn ang="0">
                <a:pos x="connsiteX0" y="connsiteY0"/>
              </a:cxn>
              <a:cxn ang="0">
                <a:pos x="connsiteX1" y="connsiteY1"/>
              </a:cxn>
              <a:cxn ang="0">
                <a:pos x="connsiteX2" y="connsiteY2"/>
              </a:cxn>
              <a:cxn ang="0">
                <a:pos x="connsiteX3" y="connsiteY3"/>
              </a:cxn>
            </a:cxnLst>
            <a:rect l="l" t="t" r="r" b="b"/>
            <a:pathLst>
              <a:path w="3507222" h="6894857">
                <a:moveTo>
                  <a:pt x="0" y="0"/>
                </a:moveTo>
                <a:lnTo>
                  <a:pt x="3507223" y="0"/>
                </a:lnTo>
                <a:lnTo>
                  <a:pt x="3507223" y="6894858"/>
                </a:lnTo>
                <a:lnTo>
                  <a:pt x="0" y="6894858"/>
                </a:lnTo>
                <a:close/>
              </a:path>
            </a:pathLst>
          </a:custGeom>
          <a:solidFill>
            <a:schemeClr val="bg1"/>
          </a:solidFill>
          <a:ln w="3429"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xmlns="" id="{C1B837D9-9B94-5E11-FFE9-00E15A6A6969}"/>
              </a:ext>
            </a:extLst>
          </p:cNvPr>
          <p:cNvSpPr/>
          <p:nvPr/>
        </p:nvSpPr>
        <p:spPr>
          <a:xfrm>
            <a:off x="1882840" y="0"/>
            <a:ext cx="10148601" cy="6929143"/>
          </a:xfrm>
          <a:custGeom>
            <a:avLst/>
            <a:gdLst>
              <a:gd name="connsiteX0" fmla="*/ 10148602 w 10148601"/>
              <a:gd name="connsiteY0" fmla="*/ 13714 h 6929143"/>
              <a:gd name="connsiteX1" fmla="*/ 133 w 10148601"/>
              <a:gd name="connsiteY1" fmla="*/ 0 h 6929143"/>
              <a:gd name="connsiteX2" fmla="*/ 1312302 w 10148601"/>
              <a:gd name="connsiteY2" fmla="*/ 771429 h 6929143"/>
              <a:gd name="connsiteX3" fmla="*/ 4050476 w 10148601"/>
              <a:gd name="connsiteY3" fmla="*/ 3260479 h 6929143"/>
              <a:gd name="connsiteX4" fmla="*/ 4047802 w 10148601"/>
              <a:gd name="connsiteY4" fmla="*/ 3372010 h 6929143"/>
              <a:gd name="connsiteX5" fmla="*/ 4050476 w 10148601"/>
              <a:gd name="connsiteY5" fmla="*/ 3489669 h 6929143"/>
              <a:gd name="connsiteX6" fmla="*/ 1312302 w 10148601"/>
              <a:gd name="connsiteY6" fmla="*/ 6115372 h 6929143"/>
              <a:gd name="connsiteX7" fmla="*/ 133 w 10148601"/>
              <a:gd name="connsiteY7" fmla="*/ 6929143 h 6929143"/>
              <a:gd name="connsiteX8" fmla="*/ 10107459 w 10148601"/>
              <a:gd name="connsiteY8" fmla="*/ 6915429 h 692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8601" h="6929143">
                <a:moveTo>
                  <a:pt x="10148602" y="13714"/>
                </a:moveTo>
                <a:lnTo>
                  <a:pt x="133" y="0"/>
                </a:lnTo>
                <a:cubicBezTo>
                  <a:pt x="133" y="0"/>
                  <a:pt x="-40790" y="866253"/>
                  <a:pt x="1312302" y="771429"/>
                </a:cubicBezTo>
                <a:cubicBezTo>
                  <a:pt x="2819859" y="658543"/>
                  <a:pt x="4050476" y="1826787"/>
                  <a:pt x="4050476" y="3260479"/>
                </a:cubicBezTo>
                <a:cubicBezTo>
                  <a:pt x="4050476" y="3297850"/>
                  <a:pt x="4049482" y="3335013"/>
                  <a:pt x="4047802" y="3372010"/>
                </a:cubicBezTo>
                <a:cubicBezTo>
                  <a:pt x="4049482" y="3411041"/>
                  <a:pt x="4050476" y="3450230"/>
                  <a:pt x="4050476" y="3489669"/>
                </a:cubicBezTo>
                <a:cubicBezTo>
                  <a:pt x="4050476" y="5002080"/>
                  <a:pt x="2819859" y="6234446"/>
                  <a:pt x="1312302" y="6115372"/>
                </a:cubicBezTo>
                <a:cubicBezTo>
                  <a:pt x="-40790" y="6015326"/>
                  <a:pt x="133" y="6929143"/>
                  <a:pt x="133" y="6929143"/>
                </a:cubicBezTo>
                <a:lnTo>
                  <a:pt x="10107459" y="6915429"/>
                </a:lnTo>
                <a:close/>
              </a:path>
            </a:pathLst>
          </a:custGeom>
          <a:solidFill>
            <a:schemeClr val="tx2">
              <a:lumMod val="75000"/>
              <a:lumOff val="25000"/>
            </a:schemeClr>
          </a:solidFill>
          <a:ln w="3429"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xmlns="" id="{50890CD1-EBF2-BEAA-A478-CE715885155A}"/>
              </a:ext>
            </a:extLst>
          </p:cNvPr>
          <p:cNvSpPr/>
          <p:nvPr/>
        </p:nvSpPr>
        <p:spPr>
          <a:xfrm>
            <a:off x="5096713" y="667426"/>
            <a:ext cx="1309432" cy="1309432"/>
          </a:xfrm>
          <a:custGeom>
            <a:avLst/>
            <a:gdLst>
              <a:gd name="connsiteX0" fmla="*/ 1326857 w 1326857"/>
              <a:gd name="connsiteY0" fmla="*/ 663429 h 1326857"/>
              <a:gd name="connsiteX1" fmla="*/ 663429 w 1326857"/>
              <a:gd name="connsiteY1" fmla="*/ 1326857 h 1326857"/>
              <a:gd name="connsiteX2" fmla="*/ 0 w 1326857"/>
              <a:gd name="connsiteY2" fmla="*/ 663429 h 1326857"/>
              <a:gd name="connsiteX3" fmla="*/ 663429 w 1326857"/>
              <a:gd name="connsiteY3" fmla="*/ 0 h 1326857"/>
              <a:gd name="connsiteX4" fmla="*/ 1326857 w 1326857"/>
              <a:gd name="connsiteY4" fmla="*/ 663429 h 1326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6857" h="1326857">
                <a:moveTo>
                  <a:pt x="1326857" y="663429"/>
                </a:moveTo>
                <a:cubicBezTo>
                  <a:pt x="1326857" y="1029830"/>
                  <a:pt x="1029830" y="1326857"/>
                  <a:pt x="663429" y="1326857"/>
                </a:cubicBezTo>
                <a:cubicBezTo>
                  <a:pt x="297027" y="1326857"/>
                  <a:pt x="0" y="1029830"/>
                  <a:pt x="0" y="663429"/>
                </a:cubicBezTo>
                <a:cubicBezTo>
                  <a:pt x="0" y="297027"/>
                  <a:pt x="297027" y="0"/>
                  <a:pt x="663429" y="0"/>
                </a:cubicBezTo>
                <a:cubicBezTo>
                  <a:pt x="1029830" y="0"/>
                  <a:pt x="1326857" y="297027"/>
                  <a:pt x="1326857" y="663429"/>
                </a:cubicBez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25406" cap="flat">
            <a:solidFill>
              <a:srgbClr val="C4DF9B"/>
            </a:solidFill>
            <a:prstDash val="solid"/>
            <a:miter/>
          </a:ln>
        </p:spPr>
        <p:txBody>
          <a:bodyPr rtlCol="0" anchor="ctr"/>
          <a:lstStyle/>
          <a:p>
            <a:endParaRPr lang="en-IN"/>
          </a:p>
        </p:txBody>
      </p:sp>
      <p:grpSp>
        <p:nvGrpSpPr>
          <p:cNvPr id="10" name="Group 9">
            <a:extLst>
              <a:ext uri="{FF2B5EF4-FFF2-40B4-BE49-F238E27FC236}">
                <a16:creationId xmlns:a16="http://schemas.microsoft.com/office/drawing/2014/main" xmlns="" id="{0B2DB337-3C57-06B0-A172-320460F00452}"/>
              </a:ext>
            </a:extLst>
          </p:cNvPr>
          <p:cNvGrpSpPr/>
          <p:nvPr/>
        </p:nvGrpSpPr>
        <p:grpSpPr>
          <a:xfrm>
            <a:off x="6252311" y="1791994"/>
            <a:ext cx="5538379" cy="2465755"/>
            <a:chOff x="6252311" y="2243867"/>
            <a:chExt cx="5538379" cy="2220481"/>
          </a:xfrm>
        </p:grpSpPr>
        <p:sp>
          <p:nvSpPr>
            <p:cNvPr id="3" name="TextBox 2">
              <a:extLst>
                <a:ext uri="{FF2B5EF4-FFF2-40B4-BE49-F238E27FC236}">
                  <a16:creationId xmlns:a16="http://schemas.microsoft.com/office/drawing/2014/main" xmlns="" id="{55564F1C-6EA6-FF0D-3171-A15B0F7D1C1F}"/>
                </a:ext>
              </a:extLst>
            </p:cNvPr>
            <p:cNvSpPr txBox="1"/>
            <p:nvPr/>
          </p:nvSpPr>
          <p:spPr>
            <a:xfrm>
              <a:off x="6252311" y="2243867"/>
              <a:ext cx="5538379" cy="692903"/>
            </a:xfrm>
            <a:prstGeom prst="rect">
              <a:avLst/>
            </a:prstGeom>
            <a:noFill/>
          </p:spPr>
          <p:txBody>
            <a:bodyPr wrap="square">
              <a:spAutoFit/>
            </a:bodyPr>
            <a:lstStyle/>
            <a:p>
              <a:pPr algn="ctr"/>
              <a:endParaRPr lang="en-IN" sz="4400" b="1" dirty="0">
                <a:solidFill>
                  <a:schemeClr val="accent2"/>
                </a:solidFill>
                <a:latin typeface="Montserrat" panose="00000500000000000000" pitchFamily="2" charset="0"/>
              </a:endParaRPr>
            </a:p>
          </p:txBody>
        </p:sp>
        <p:sp>
          <p:nvSpPr>
            <p:cNvPr id="9" name="TextBox 8">
              <a:extLst>
                <a:ext uri="{FF2B5EF4-FFF2-40B4-BE49-F238E27FC236}">
                  <a16:creationId xmlns:a16="http://schemas.microsoft.com/office/drawing/2014/main" xmlns="" id="{4B0A9A91-24B3-4C9D-68A8-22B4BBCB60BB}"/>
                </a:ext>
              </a:extLst>
            </p:cNvPr>
            <p:cNvSpPr txBox="1"/>
            <p:nvPr/>
          </p:nvSpPr>
          <p:spPr>
            <a:xfrm>
              <a:off x="6530783" y="3826877"/>
              <a:ext cx="4746949" cy="637471"/>
            </a:xfrm>
            <a:prstGeom prst="rect">
              <a:avLst/>
            </a:prstGeom>
            <a:noFill/>
          </p:spPr>
          <p:txBody>
            <a:bodyPr wrap="square">
              <a:spAutoFit/>
            </a:bodyPr>
            <a:lstStyle/>
            <a:p>
              <a:pPr algn="just"/>
              <a:r>
                <a:rPr lang="en-US" sz="2000" b="0" i="0" dirty="0">
                  <a:solidFill>
                    <a:schemeClr val="bg1"/>
                  </a:solidFill>
                  <a:effectLst/>
                  <a:latin typeface="Montserrat" panose="00000500000000000000" pitchFamily="2" charset="0"/>
                </a:rPr>
                <a:t>Supervisor: </a:t>
              </a:r>
              <a:r>
                <a:rPr lang="en-US" sz="2000" dirty="0">
                  <a:solidFill>
                    <a:schemeClr val="bg1"/>
                  </a:solidFill>
                  <a:latin typeface="Montserrat" panose="00000500000000000000" pitchFamily="2" charset="0"/>
                </a:rPr>
                <a:t>Faisal </a:t>
              </a:r>
              <a:r>
                <a:rPr lang="en-US" sz="2000" dirty="0" smtClean="0">
                  <a:solidFill>
                    <a:schemeClr val="bg1"/>
                  </a:solidFill>
                  <a:latin typeface="Montserrat" panose="00000500000000000000" pitchFamily="2" charset="0"/>
                </a:rPr>
                <a:t>Ahmed</a:t>
              </a:r>
            </a:p>
            <a:p>
              <a:pPr algn="just"/>
              <a:endParaRPr lang="en-US" sz="2000" dirty="0">
                <a:solidFill>
                  <a:schemeClr val="bg1"/>
                </a:solidFill>
                <a:latin typeface="Montserrat" panose="00000500000000000000" pitchFamily="2" charset="0"/>
              </a:endParaRPr>
            </a:p>
          </p:txBody>
        </p:sp>
      </p:grpSp>
      <p:pic>
        <p:nvPicPr>
          <p:cNvPr id="14" name="Picture 13">
            <a:extLst>
              <a:ext uri="{FF2B5EF4-FFF2-40B4-BE49-F238E27FC236}">
                <a16:creationId xmlns:a16="http://schemas.microsoft.com/office/drawing/2014/main" xmlns="" id="{A0859A1C-242F-4F14-9665-ACDB5EA3C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619" y="1603076"/>
            <a:ext cx="3913071" cy="365554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4" name="Rectangle 3"/>
          <p:cNvSpPr/>
          <p:nvPr/>
        </p:nvSpPr>
        <p:spPr>
          <a:xfrm>
            <a:off x="6594047" y="1603076"/>
            <a:ext cx="5017581" cy="830997"/>
          </a:xfrm>
          <a:prstGeom prst="rect">
            <a:avLst/>
          </a:prstGeom>
        </p:spPr>
        <p:txBody>
          <a:bodyPr wrap="square">
            <a:spAutoFit/>
          </a:bodyPr>
          <a:lstStyle/>
          <a:p>
            <a:r>
              <a:rPr lang="en-US" sz="4800" b="1" dirty="0">
                <a:solidFill>
                  <a:schemeClr val="bg1"/>
                </a:solidFill>
                <a:latin typeface="Arial" panose="020B0604020202020204" pitchFamily="34" charset="0"/>
                <a:cs typeface="Arial" panose="020B0604020202020204" pitchFamily="34" charset="0"/>
              </a:rPr>
              <a:t>SERVEFLOW AI</a:t>
            </a:r>
          </a:p>
        </p:txBody>
      </p:sp>
      <p:sp>
        <p:nvSpPr>
          <p:cNvPr id="13" name="Rectangle 12"/>
          <p:cNvSpPr/>
          <p:nvPr/>
        </p:nvSpPr>
        <p:spPr>
          <a:xfrm>
            <a:off x="6555835" y="3903806"/>
            <a:ext cx="6096000" cy="1200329"/>
          </a:xfrm>
          <a:prstGeom prst="rect">
            <a:avLst/>
          </a:prstGeom>
        </p:spPr>
        <p:txBody>
          <a:bodyPr>
            <a:spAutoFit/>
          </a:bodyPr>
          <a:lstStyle/>
          <a:p>
            <a:r>
              <a:rPr lang="en-US" dirty="0">
                <a:solidFill>
                  <a:schemeClr val="bg1"/>
                </a:solidFill>
              </a:rPr>
              <a:t>Zain Ali</a:t>
            </a:r>
            <a:br>
              <a:rPr lang="en-US" dirty="0">
                <a:solidFill>
                  <a:schemeClr val="bg1"/>
                </a:solidFill>
              </a:rPr>
            </a:br>
            <a:r>
              <a:rPr lang="en-US" dirty="0">
                <a:solidFill>
                  <a:schemeClr val="bg1"/>
                </a:solidFill>
              </a:rPr>
              <a:t>Kamal Hussain</a:t>
            </a:r>
            <a:br>
              <a:rPr lang="en-US" dirty="0">
                <a:solidFill>
                  <a:schemeClr val="bg1"/>
                </a:solidFill>
              </a:rPr>
            </a:br>
            <a:r>
              <a:rPr lang="en-US" dirty="0" err="1">
                <a:solidFill>
                  <a:schemeClr val="bg1"/>
                </a:solidFill>
              </a:rPr>
              <a:t>Naushad</a:t>
            </a:r>
            <a:r>
              <a:rPr lang="en-US" dirty="0">
                <a:solidFill>
                  <a:schemeClr val="bg1"/>
                </a:solidFill>
              </a:rPr>
              <a:t> Ahmed</a:t>
            </a:r>
            <a:br>
              <a:rPr lang="en-US" dirty="0">
                <a:solidFill>
                  <a:schemeClr val="bg1"/>
                </a:solidFill>
              </a:rPr>
            </a:br>
            <a:r>
              <a:rPr lang="en-US" dirty="0">
                <a:solidFill>
                  <a:schemeClr val="bg1"/>
                </a:solidFill>
              </a:rPr>
              <a:t>Muhammad </a:t>
            </a:r>
            <a:r>
              <a:rPr lang="en-US" dirty="0" err="1">
                <a:solidFill>
                  <a:schemeClr val="bg1"/>
                </a:solidFill>
              </a:rPr>
              <a:t>Muawia</a:t>
            </a:r>
            <a:endParaRPr lang="en-US" dirty="0">
              <a:solidFill>
                <a:schemeClr val="bg1"/>
              </a:solidFill>
            </a:endParaRPr>
          </a:p>
        </p:txBody>
      </p:sp>
    </p:spTree>
    <p:extLst>
      <p:ext uri="{BB962C8B-B14F-4D97-AF65-F5344CB8AC3E}">
        <p14:creationId xmlns:p14="http://schemas.microsoft.com/office/powerpoint/2010/main" val="3925699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xmlns="" id="{EFC3A5D6-7C2A-E603-F590-24C56027800A}"/>
              </a:ext>
            </a:extLst>
          </p:cNvPr>
          <p:cNvSpPr/>
          <p:nvPr/>
        </p:nvSpPr>
        <p:spPr>
          <a:xfrm rot="16200000" flipH="1">
            <a:off x="7304686" y="2013163"/>
            <a:ext cx="3344477" cy="6430150"/>
          </a:xfrm>
          <a:custGeom>
            <a:avLst/>
            <a:gdLst>
              <a:gd name="connsiteX0" fmla="*/ 0 w 3302001"/>
              <a:gd name="connsiteY0" fmla="*/ 2757715 h 3251200"/>
              <a:gd name="connsiteX1" fmla="*/ 2757715 w 3302001"/>
              <a:gd name="connsiteY1" fmla="*/ 0 h 3251200"/>
              <a:gd name="connsiteX2" fmla="*/ 3039675 w 3302001"/>
              <a:gd name="connsiteY2" fmla="*/ 14238 h 3251200"/>
              <a:gd name="connsiteX3" fmla="*/ 3302001 w 3302001"/>
              <a:gd name="connsiteY3" fmla="*/ 54274 h 3251200"/>
              <a:gd name="connsiteX4" fmla="*/ 3302001 w 3302001"/>
              <a:gd name="connsiteY4" fmla="*/ 3251200 h 3251200"/>
              <a:gd name="connsiteX5" fmla="*/ 46520 w 3302001"/>
              <a:gd name="connsiteY5" fmla="*/ 3251200 h 3251200"/>
              <a:gd name="connsiteX6" fmla="*/ 14238 w 3302001"/>
              <a:gd name="connsiteY6" fmla="*/ 3039675 h 3251200"/>
              <a:gd name="connsiteX7" fmla="*/ 0 w 3302001"/>
              <a:gd name="connsiteY7" fmla="*/ 2757715 h 3251200"/>
              <a:gd name="connsiteX0" fmla="*/ 0 w 3344477"/>
              <a:gd name="connsiteY0" fmla="*/ 5936650 h 6430135"/>
              <a:gd name="connsiteX1" fmla="*/ 2757715 w 3344477"/>
              <a:gd name="connsiteY1" fmla="*/ 3178935 h 6430135"/>
              <a:gd name="connsiteX2" fmla="*/ 3344477 w 3344477"/>
              <a:gd name="connsiteY2" fmla="*/ 30 h 6430135"/>
              <a:gd name="connsiteX3" fmla="*/ 3302001 w 3344477"/>
              <a:gd name="connsiteY3" fmla="*/ 3233209 h 6430135"/>
              <a:gd name="connsiteX4" fmla="*/ 3302001 w 3344477"/>
              <a:gd name="connsiteY4" fmla="*/ 6430135 h 6430135"/>
              <a:gd name="connsiteX5" fmla="*/ 46520 w 3344477"/>
              <a:gd name="connsiteY5" fmla="*/ 6430135 h 6430135"/>
              <a:gd name="connsiteX6" fmla="*/ 14238 w 3344477"/>
              <a:gd name="connsiteY6" fmla="*/ 6218610 h 6430135"/>
              <a:gd name="connsiteX7" fmla="*/ 0 w 3344477"/>
              <a:gd name="connsiteY7" fmla="*/ 5936650 h 6430135"/>
              <a:gd name="connsiteX0" fmla="*/ 0 w 3344477"/>
              <a:gd name="connsiteY0" fmla="*/ 5936665 h 6430150"/>
              <a:gd name="connsiteX1" fmla="*/ 2365829 w 3344477"/>
              <a:gd name="connsiteY1" fmla="*/ 2424207 h 6430150"/>
              <a:gd name="connsiteX2" fmla="*/ 3344477 w 3344477"/>
              <a:gd name="connsiteY2" fmla="*/ 45 h 6430150"/>
              <a:gd name="connsiteX3" fmla="*/ 3302001 w 3344477"/>
              <a:gd name="connsiteY3" fmla="*/ 3233224 h 6430150"/>
              <a:gd name="connsiteX4" fmla="*/ 3302001 w 3344477"/>
              <a:gd name="connsiteY4" fmla="*/ 6430150 h 6430150"/>
              <a:gd name="connsiteX5" fmla="*/ 46520 w 3344477"/>
              <a:gd name="connsiteY5" fmla="*/ 6430150 h 6430150"/>
              <a:gd name="connsiteX6" fmla="*/ 14238 w 3344477"/>
              <a:gd name="connsiteY6" fmla="*/ 6218625 h 6430150"/>
              <a:gd name="connsiteX7" fmla="*/ 0 w 3344477"/>
              <a:gd name="connsiteY7" fmla="*/ 5936665 h 643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77" h="6430150">
                <a:moveTo>
                  <a:pt x="0" y="5936665"/>
                </a:moveTo>
                <a:cubicBezTo>
                  <a:pt x="0" y="4413621"/>
                  <a:pt x="1808416" y="3413644"/>
                  <a:pt x="2365829" y="2424207"/>
                </a:cubicBezTo>
                <a:cubicBezTo>
                  <a:pt x="2923242" y="1434770"/>
                  <a:pt x="3251771" y="-9370"/>
                  <a:pt x="3344477" y="45"/>
                </a:cubicBezTo>
                <a:lnTo>
                  <a:pt x="3302001" y="3233224"/>
                </a:lnTo>
                <a:lnTo>
                  <a:pt x="3302001" y="6430150"/>
                </a:lnTo>
                <a:lnTo>
                  <a:pt x="46520" y="6430150"/>
                </a:lnTo>
                <a:lnTo>
                  <a:pt x="14238" y="6218625"/>
                </a:lnTo>
                <a:cubicBezTo>
                  <a:pt x="4823" y="6125919"/>
                  <a:pt x="0" y="6031855"/>
                  <a:pt x="0" y="5936665"/>
                </a:cubicBezTo>
                <a:close/>
              </a:path>
            </a:pathLst>
          </a:cu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 name="Content Placeholder 2">
            <a:extLst>
              <a:ext uri="{FF2B5EF4-FFF2-40B4-BE49-F238E27FC236}">
                <a16:creationId xmlns:a16="http://schemas.microsoft.com/office/drawing/2014/main" xmlns="" id="{6DCD6F08-7720-4834-BEB7-FE66486935A9}"/>
              </a:ext>
            </a:extLst>
          </p:cNvPr>
          <p:cNvSpPr txBox="1">
            <a:spLocks/>
          </p:cNvSpPr>
          <p:nvPr/>
        </p:nvSpPr>
        <p:spPr>
          <a:xfrm>
            <a:off x="601459" y="2217296"/>
            <a:ext cx="5812467" cy="42025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000" dirty="0">
                <a:latin typeface="Arial" panose="020B0604020202020204" pitchFamily="34" charset="0"/>
                <a:cs typeface="Arial" panose="020B0604020202020204" pitchFamily="34" charset="0"/>
              </a:rPr>
              <a:t>User registration and authentication</a:t>
            </a:r>
          </a:p>
          <a:p>
            <a:pPr>
              <a:buFont typeface="Wingdings" panose="05000000000000000000" pitchFamily="2" charset="2"/>
              <a:buChar char="Ø"/>
            </a:pPr>
            <a:r>
              <a:rPr lang="en-US" sz="2000" dirty="0">
                <a:latin typeface="Arial" panose="020B0604020202020204" pitchFamily="34" charset="0"/>
                <a:cs typeface="Arial" panose="020B0604020202020204" pitchFamily="34" charset="0"/>
              </a:rPr>
              <a:t>AI-based service request analysis</a:t>
            </a:r>
          </a:p>
          <a:p>
            <a:pPr>
              <a:buFont typeface="Wingdings" panose="05000000000000000000" pitchFamily="2" charset="2"/>
              <a:buChar char="Ø"/>
            </a:pPr>
            <a:r>
              <a:rPr lang="en-US" sz="2000" dirty="0">
                <a:latin typeface="Arial" panose="020B0604020202020204" pitchFamily="34" charset="0"/>
                <a:cs typeface="Arial" panose="020B0604020202020204" pitchFamily="34" charset="0"/>
              </a:rPr>
              <a:t>Provider matching and ranking</a:t>
            </a:r>
          </a:p>
          <a:p>
            <a:pPr>
              <a:buFont typeface="Wingdings" panose="05000000000000000000" pitchFamily="2" charset="2"/>
              <a:buChar char="Ø"/>
            </a:pPr>
            <a:r>
              <a:rPr lang="en-US" sz="2000" dirty="0">
                <a:latin typeface="Arial" panose="020B0604020202020204" pitchFamily="34" charset="0"/>
                <a:cs typeface="Arial" panose="020B0604020202020204" pitchFamily="34" charset="0"/>
              </a:rPr>
              <a:t>Real-time notifications via </a:t>
            </a:r>
            <a:r>
              <a:rPr lang="en-US" sz="2000" dirty="0" err="1">
                <a:latin typeface="Arial" panose="020B0604020202020204" pitchFamily="34" charset="0"/>
                <a:cs typeface="Arial" panose="020B0604020202020204" pitchFamily="34" charset="0"/>
              </a:rPr>
              <a:t>WebSockets</a:t>
            </a:r>
            <a:endParaRPr lang="en-US" sz="20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2000" dirty="0">
                <a:latin typeface="Arial" panose="020B0604020202020204" pitchFamily="34" charset="0"/>
                <a:cs typeface="Arial" panose="020B0604020202020204" pitchFamily="34" charset="0"/>
              </a:rPr>
              <a:t>Job status tracking</a:t>
            </a:r>
          </a:p>
        </p:txBody>
      </p:sp>
      <p:pic>
        <p:nvPicPr>
          <p:cNvPr id="5" name="Picture 4">
            <a:extLst>
              <a:ext uri="{FF2B5EF4-FFF2-40B4-BE49-F238E27FC236}">
                <a16:creationId xmlns:a16="http://schemas.microsoft.com/office/drawing/2014/main" xmlns="" id="{48B245EB-2AE0-45AE-9412-9426586B6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5603" y="2217296"/>
            <a:ext cx="5194720" cy="283348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8" name="TextBox 7">
            <a:extLst>
              <a:ext uri="{FF2B5EF4-FFF2-40B4-BE49-F238E27FC236}">
                <a16:creationId xmlns:a16="http://schemas.microsoft.com/office/drawing/2014/main" xmlns="" id="{679B533F-B4A4-4C36-A593-35E5AA381C56}"/>
              </a:ext>
            </a:extLst>
          </p:cNvPr>
          <p:cNvSpPr txBox="1"/>
          <p:nvPr/>
        </p:nvSpPr>
        <p:spPr>
          <a:xfrm>
            <a:off x="601459" y="963169"/>
            <a:ext cx="6096000" cy="584775"/>
          </a:xfrm>
          <a:prstGeom prst="rect">
            <a:avLst/>
          </a:prstGeom>
          <a:noFill/>
        </p:spPr>
        <p:txBody>
          <a:bodyPr wrap="square">
            <a:spAutoFit/>
          </a:bodyPr>
          <a:lstStyle/>
          <a:p>
            <a:r>
              <a:rPr lang="en-IN" sz="3200" b="1" dirty="0">
                <a:solidFill>
                  <a:schemeClr val="accent3"/>
                </a:solidFill>
                <a:highlight>
                  <a:srgbClr val="FFFFFF"/>
                </a:highlight>
                <a:latin typeface="Montserrat" panose="00000500000000000000" pitchFamily="2" charset="0"/>
              </a:rPr>
              <a:t>FUNCTIONAL </a:t>
            </a:r>
            <a:r>
              <a:rPr lang="en-IN" sz="3200" b="1" dirty="0">
                <a:solidFill>
                  <a:schemeClr val="accent2"/>
                </a:solidFill>
                <a:highlight>
                  <a:srgbClr val="FFFFFF"/>
                </a:highlight>
                <a:latin typeface="Montserrat" panose="00000500000000000000" pitchFamily="2" charset="0"/>
              </a:rPr>
              <a:t>REQUIREMENTS</a:t>
            </a:r>
          </a:p>
        </p:txBody>
      </p:sp>
    </p:spTree>
    <p:extLst>
      <p:ext uri="{BB962C8B-B14F-4D97-AF65-F5344CB8AC3E}">
        <p14:creationId xmlns:p14="http://schemas.microsoft.com/office/powerpoint/2010/main" val="1908751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xmlns="" id="{EFC3A5D6-7C2A-E603-F590-24C56027800A}"/>
              </a:ext>
            </a:extLst>
          </p:cNvPr>
          <p:cNvSpPr/>
          <p:nvPr/>
        </p:nvSpPr>
        <p:spPr>
          <a:xfrm rot="16200000" flipH="1">
            <a:off x="7304686" y="2013163"/>
            <a:ext cx="3344477" cy="6430150"/>
          </a:xfrm>
          <a:custGeom>
            <a:avLst/>
            <a:gdLst>
              <a:gd name="connsiteX0" fmla="*/ 0 w 3302001"/>
              <a:gd name="connsiteY0" fmla="*/ 2757715 h 3251200"/>
              <a:gd name="connsiteX1" fmla="*/ 2757715 w 3302001"/>
              <a:gd name="connsiteY1" fmla="*/ 0 h 3251200"/>
              <a:gd name="connsiteX2" fmla="*/ 3039675 w 3302001"/>
              <a:gd name="connsiteY2" fmla="*/ 14238 h 3251200"/>
              <a:gd name="connsiteX3" fmla="*/ 3302001 w 3302001"/>
              <a:gd name="connsiteY3" fmla="*/ 54274 h 3251200"/>
              <a:gd name="connsiteX4" fmla="*/ 3302001 w 3302001"/>
              <a:gd name="connsiteY4" fmla="*/ 3251200 h 3251200"/>
              <a:gd name="connsiteX5" fmla="*/ 46520 w 3302001"/>
              <a:gd name="connsiteY5" fmla="*/ 3251200 h 3251200"/>
              <a:gd name="connsiteX6" fmla="*/ 14238 w 3302001"/>
              <a:gd name="connsiteY6" fmla="*/ 3039675 h 3251200"/>
              <a:gd name="connsiteX7" fmla="*/ 0 w 3302001"/>
              <a:gd name="connsiteY7" fmla="*/ 2757715 h 3251200"/>
              <a:gd name="connsiteX0" fmla="*/ 0 w 3344477"/>
              <a:gd name="connsiteY0" fmla="*/ 5936650 h 6430135"/>
              <a:gd name="connsiteX1" fmla="*/ 2757715 w 3344477"/>
              <a:gd name="connsiteY1" fmla="*/ 3178935 h 6430135"/>
              <a:gd name="connsiteX2" fmla="*/ 3344477 w 3344477"/>
              <a:gd name="connsiteY2" fmla="*/ 30 h 6430135"/>
              <a:gd name="connsiteX3" fmla="*/ 3302001 w 3344477"/>
              <a:gd name="connsiteY3" fmla="*/ 3233209 h 6430135"/>
              <a:gd name="connsiteX4" fmla="*/ 3302001 w 3344477"/>
              <a:gd name="connsiteY4" fmla="*/ 6430135 h 6430135"/>
              <a:gd name="connsiteX5" fmla="*/ 46520 w 3344477"/>
              <a:gd name="connsiteY5" fmla="*/ 6430135 h 6430135"/>
              <a:gd name="connsiteX6" fmla="*/ 14238 w 3344477"/>
              <a:gd name="connsiteY6" fmla="*/ 6218610 h 6430135"/>
              <a:gd name="connsiteX7" fmla="*/ 0 w 3344477"/>
              <a:gd name="connsiteY7" fmla="*/ 5936650 h 6430135"/>
              <a:gd name="connsiteX0" fmla="*/ 0 w 3344477"/>
              <a:gd name="connsiteY0" fmla="*/ 5936665 h 6430150"/>
              <a:gd name="connsiteX1" fmla="*/ 2365829 w 3344477"/>
              <a:gd name="connsiteY1" fmla="*/ 2424207 h 6430150"/>
              <a:gd name="connsiteX2" fmla="*/ 3344477 w 3344477"/>
              <a:gd name="connsiteY2" fmla="*/ 45 h 6430150"/>
              <a:gd name="connsiteX3" fmla="*/ 3302001 w 3344477"/>
              <a:gd name="connsiteY3" fmla="*/ 3233224 h 6430150"/>
              <a:gd name="connsiteX4" fmla="*/ 3302001 w 3344477"/>
              <a:gd name="connsiteY4" fmla="*/ 6430150 h 6430150"/>
              <a:gd name="connsiteX5" fmla="*/ 46520 w 3344477"/>
              <a:gd name="connsiteY5" fmla="*/ 6430150 h 6430150"/>
              <a:gd name="connsiteX6" fmla="*/ 14238 w 3344477"/>
              <a:gd name="connsiteY6" fmla="*/ 6218625 h 6430150"/>
              <a:gd name="connsiteX7" fmla="*/ 0 w 3344477"/>
              <a:gd name="connsiteY7" fmla="*/ 5936665 h 643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77" h="6430150">
                <a:moveTo>
                  <a:pt x="0" y="5936665"/>
                </a:moveTo>
                <a:cubicBezTo>
                  <a:pt x="0" y="4413621"/>
                  <a:pt x="1808416" y="3413644"/>
                  <a:pt x="2365829" y="2424207"/>
                </a:cubicBezTo>
                <a:cubicBezTo>
                  <a:pt x="2923242" y="1434770"/>
                  <a:pt x="3251771" y="-9370"/>
                  <a:pt x="3344477" y="45"/>
                </a:cubicBezTo>
                <a:lnTo>
                  <a:pt x="3302001" y="3233224"/>
                </a:lnTo>
                <a:lnTo>
                  <a:pt x="3302001" y="6430150"/>
                </a:lnTo>
                <a:lnTo>
                  <a:pt x="46520" y="6430150"/>
                </a:lnTo>
                <a:lnTo>
                  <a:pt x="14238" y="6218625"/>
                </a:lnTo>
                <a:cubicBezTo>
                  <a:pt x="4823" y="6125919"/>
                  <a:pt x="0" y="6031855"/>
                  <a:pt x="0" y="5936665"/>
                </a:cubicBezTo>
                <a:close/>
              </a:path>
            </a:pathLst>
          </a:cu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 name="Content Placeholder 2">
            <a:extLst>
              <a:ext uri="{FF2B5EF4-FFF2-40B4-BE49-F238E27FC236}">
                <a16:creationId xmlns:a16="http://schemas.microsoft.com/office/drawing/2014/main" xmlns="" id="{6DCD6F08-7720-4834-BEB7-FE66486935A9}"/>
              </a:ext>
            </a:extLst>
          </p:cNvPr>
          <p:cNvSpPr txBox="1">
            <a:spLocks/>
          </p:cNvSpPr>
          <p:nvPr/>
        </p:nvSpPr>
        <p:spPr>
          <a:xfrm>
            <a:off x="493403" y="2202138"/>
            <a:ext cx="5812467" cy="38807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000" dirty="0">
                <a:latin typeface="Arial" panose="020B0604020202020204" pitchFamily="34" charset="0"/>
                <a:cs typeface="Arial" panose="020B0604020202020204" pitchFamily="34" charset="0"/>
              </a:rPr>
              <a:t>High system availability</a:t>
            </a:r>
          </a:p>
          <a:p>
            <a:pPr>
              <a:buFont typeface="Wingdings" panose="05000000000000000000" pitchFamily="2" charset="2"/>
              <a:buChar char="Ø"/>
            </a:pPr>
            <a:r>
              <a:rPr lang="en-US" sz="2000" dirty="0">
                <a:latin typeface="Arial" panose="020B0604020202020204" pitchFamily="34" charset="0"/>
                <a:cs typeface="Arial" panose="020B0604020202020204" pitchFamily="34" charset="0"/>
              </a:rPr>
              <a:t>Low response latency</a:t>
            </a:r>
          </a:p>
          <a:p>
            <a:pPr>
              <a:buFont typeface="Wingdings" panose="05000000000000000000" pitchFamily="2" charset="2"/>
              <a:buChar char="Ø"/>
            </a:pPr>
            <a:r>
              <a:rPr lang="en-US" sz="2000" dirty="0">
                <a:latin typeface="Arial" panose="020B0604020202020204" pitchFamily="34" charset="0"/>
                <a:cs typeface="Arial" panose="020B0604020202020204" pitchFamily="34" charset="0"/>
              </a:rPr>
              <a:t>Secure data handling</a:t>
            </a:r>
          </a:p>
          <a:p>
            <a:pPr>
              <a:buFont typeface="Wingdings" panose="05000000000000000000" pitchFamily="2" charset="2"/>
              <a:buChar char="Ø"/>
            </a:pPr>
            <a:r>
              <a:rPr lang="en-US" sz="2000" dirty="0">
                <a:latin typeface="Arial" panose="020B0604020202020204" pitchFamily="34" charset="0"/>
                <a:cs typeface="Arial" panose="020B0604020202020204" pitchFamily="34" charset="0"/>
              </a:rPr>
              <a:t>Scalability and fault tolerance</a:t>
            </a:r>
          </a:p>
        </p:txBody>
      </p:sp>
      <p:pic>
        <p:nvPicPr>
          <p:cNvPr id="5" name="Picture 4">
            <a:extLst>
              <a:ext uri="{FF2B5EF4-FFF2-40B4-BE49-F238E27FC236}">
                <a16:creationId xmlns:a16="http://schemas.microsoft.com/office/drawing/2014/main" xmlns="" id="{48B245EB-2AE0-45AE-9412-9426586B64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5604" y="2217296"/>
            <a:ext cx="5194718" cy="283348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8" name="TextBox 7">
            <a:extLst>
              <a:ext uri="{FF2B5EF4-FFF2-40B4-BE49-F238E27FC236}">
                <a16:creationId xmlns:a16="http://schemas.microsoft.com/office/drawing/2014/main" xmlns="" id="{679B533F-B4A4-4C36-A593-35E5AA381C56}"/>
              </a:ext>
            </a:extLst>
          </p:cNvPr>
          <p:cNvSpPr txBox="1"/>
          <p:nvPr/>
        </p:nvSpPr>
        <p:spPr>
          <a:xfrm>
            <a:off x="493403" y="963169"/>
            <a:ext cx="7213284" cy="584775"/>
          </a:xfrm>
          <a:prstGeom prst="rect">
            <a:avLst/>
          </a:prstGeom>
          <a:noFill/>
        </p:spPr>
        <p:txBody>
          <a:bodyPr wrap="square">
            <a:spAutoFit/>
          </a:bodyPr>
          <a:lstStyle/>
          <a:p>
            <a:r>
              <a:rPr lang="en-IN" sz="3200" b="1" dirty="0">
                <a:solidFill>
                  <a:schemeClr val="accent3"/>
                </a:solidFill>
                <a:highlight>
                  <a:srgbClr val="FFFFFF"/>
                </a:highlight>
                <a:latin typeface="Montserrat" panose="00000500000000000000" pitchFamily="2" charset="0"/>
              </a:rPr>
              <a:t>NON-FUNCTIONAL </a:t>
            </a:r>
            <a:r>
              <a:rPr lang="en-IN" sz="3200" b="1" dirty="0">
                <a:solidFill>
                  <a:schemeClr val="accent2"/>
                </a:solidFill>
                <a:highlight>
                  <a:srgbClr val="FFFFFF"/>
                </a:highlight>
                <a:latin typeface="Montserrat" panose="00000500000000000000" pitchFamily="2" charset="0"/>
              </a:rPr>
              <a:t>REQUIREMENTS</a:t>
            </a:r>
          </a:p>
        </p:txBody>
      </p:sp>
    </p:spTree>
    <p:extLst>
      <p:ext uri="{BB962C8B-B14F-4D97-AF65-F5344CB8AC3E}">
        <p14:creationId xmlns:p14="http://schemas.microsoft.com/office/powerpoint/2010/main" val="351768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xmlns="" id="{ABDA33C3-1051-0B43-3F00-171B5394A89D}"/>
              </a:ext>
            </a:extLst>
          </p:cNvPr>
          <p:cNvSpPr txBox="1"/>
          <p:nvPr/>
        </p:nvSpPr>
        <p:spPr>
          <a:xfrm>
            <a:off x="3476368" y="901018"/>
            <a:ext cx="4975654" cy="584775"/>
          </a:xfrm>
          <a:prstGeom prst="rect">
            <a:avLst/>
          </a:prstGeom>
          <a:noFill/>
        </p:spPr>
        <p:txBody>
          <a:bodyPr wrap="square">
            <a:spAutoFit/>
          </a:bodyPr>
          <a:lstStyle/>
          <a:p>
            <a:r>
              <a:rPr lang="en-IN" sz="3200" b="1" i="0" dirty="0" smtClean="0">
                <a:solidFill>
                  <a:schemeClr val="accent3"/>
                </a:solidFill>
                <a:effectLst/>
                <a:latin typeface="Montserrat" panose="00000500000000000000" pitchFamily="2" charset="0"/>
              </a:rPr>
              <a:t>  WORKFLOW </a:t>
            </a:r>
            <a:r>
              <a:rPr lang="en-IN" sz="3200" b="1" dirty="0">
                <a:solidFill>
                  <a:schemeClr val="accent2"/>
                </a:solidFill>
                <a:latin typeface="Montserrat" panose="00000500000000000000" pitchFamily="2" charset="0"/>
              </a:rPr>
              <a:t>DIAGRAM</a:t>
            </a:r>
            <a:endParaRPr lang="en-IN" sz="3200" dirty="0">
              <a:solidFill>
                <a:schemeClr val="accent2"/>
              </a:solidFill>
              <a:latin typeface="Montserrat" panose="00000500000000000000"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477" y="1943577"/>
            <a:ext cx="8767218" cy="3992983"/>
          </a:xfrm>
          <a:prstGeom prst="rect">
            <a:avLst/>
          </a:prstGeom>
          <a:ln>
            <a:solidFill>
              <a:schemeClr val="tx1"/>
            </a:solidFill>
          </a:ln>
        </p:spPr>
      </p:pic>
    </p:spTree>
    <p:extLst>
      <p:ext uri="{BB962C8B-B14F-4D97-AF65-F5344CB8AC3E}">
        <p14:creationId xmlns:p14="http://schemas.microsoft.com/office/powerpoint/2010/main" val="3548952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2F4CD5A-F845-2833-E823-C6C973108761}"/>
              </a:ext>
            </a:extLst>
          </p:cNvPr>
          <p:cNvSpPr>
            <a:spLocks/>
          </p:cNvSpPr>
          <p:nvPr/>
        </p:nvSpPr>
        <p:spPr>
          <a:xfrm>
            <a:off x="9144002" y="0"/>
            <a:ext cx="3047998"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xmlns="" id="{A61D1B71-4D66-15C7-66CB-AAB9CE6CE5FB}"/>
              </a:ext>
            </a:extLst>
          </p:cNvPr>
          <p:cNvSpPr txBox="1"/>
          <p:nvPr/>
        </p:nvSpPr>
        <p:spPr>
          <a:xfrm>
            <a:off x="759341" y="848786"/>
            <a:ext cx="6096000" cy="584775"/>
          </a:xfrm>
          <a:prstGeom prst="rect">
            <a:avLst/>
          </a:prstGeom>
          <a:noFill/>
        </p:spPr>
        <p:txBody>
          <a:bodyPr wrap="square">
            <a:spAutoFit/>
          </a:bodyPr>
          <a:lstStyle/>
          <a:p>
            <a:r>
              <a:rPr lang="en-IN" sz="3200" b="1" i="0" dirty="0">
                <a:solidFill>
                  <a:schemeClr val="accent3"/>
                </a:solidFill>
                <a:effectLst/>
                <a:latin typeface="Montserrat" panose="00000500000000000000" pitchFamily="2" charset="0"/>
              </a:rPr>
              <a:t>BUDGET</a:t>
            </a:r>
            <a:endParaRPr lang="en-IN" sz="3200" dirty="0">
              <a:solidFill>
                <a:schemeClr val="accent2"/>
              </a:solidFill>
              <a:latin typeface="Montserrat" panose="00000500000000000000" pitchFamily="2" charset="0"/>
            </a:endParaRPr>
          </a:p>
        </p:txBody>
      </p:sp>
      <p:sp>
        <p:nvSpPr>
          <p:cNvPr id="8" name="Rectangle 7">
            <a:extLst>
              <a:ext uri="{FF2B5EF4-FFF2-40B4-BE49-F238E27FC236}">
                <a16:creationId xmlns:a16="http://schemas.microsoft.com/office/drawing/2014/main" xmlns="" id="{147DCA75-F8BE-D3A8-34CD-05C3B2761752}"/>
              </a:ext>
            </a:extLst>
          </p:cNvPr>
          <p:cNvSpPr/>
          <p:nvPr/>
        </p:nvSpPr>
        <p:spPr>
          <a:xfrm>
            <a:off x="1993901" y="5461000"/>
            <a:ext cx="876300" cy="1397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oogle Shape;419;p32">
            <a:extLst>
              <a:ext uri="{FF2B5EF4-FFF2-40B4-BE49-F238E27FC236}">
                <a16:creationId xmlns:a16="http://schemas.microsoft.com/office/drawing/2014/main" xmlns="" id="{1BB63526-32D0-4B9B-9CEB-0C640BFE74FF}"/>
              </a:ext>
            </a:extLst>
          </p:cNvPr>
          <p:cNvSpPr txBox="1"/>
          <p:nvPr/>
        </p:nvSpPr>
        <p:spPr>
          <a:xfrm>
            <a:off x="557163" y="1957293"/>
            <a:ext cx="6500356" cy="2246729"/>
          </a:xfrm>
          <a:prstGeom prst="rect">
            <a:avLst/>
          </a:prstGeom>
          <a:noFill/>
          <a:ln>
            <a:noFill/>
          </a:ln>
        </p:spPr>
        <p:txBody>
          <a:bodyPr spcFirstLastPara="1" wrap="square" lIns="91425" tIns="45700" rIns="91425" bIns="45700" anchor="t" anchorCtr="0">
            <a:spAutoFit/>
          </a:bodyPr>
          <a:lstStyle/>
          <a:p>
            <a:pPr marL="285750" indent="-285750" algn="just">
              <a:buFont typeface="Wingdings" panose="05000000000000000000" pitchFamily="2" charset="2"/>
              <a:buChar char="Ø"/>
            </a:pPr>
            <a:r>
              <a:rPr lang="en-US" sz="2000" dirty="0">
                <a:latin typeface="Arial Black" panose="020B0A04020102020204" pitchFamily="34" charset="0"/>
                <a:cs typeface="Times New Roman" panose="02020603050405020304" pitchFamily="18" charset="0"/>
              </a:rPr>
              <a:t>Mobile Device: Rs. 25,000</a:t>
            </a:r>
          </a:p>
          <a:p>
            <a:pPr marL="285750" indent="-285750" algn="just">
              <a:buFont typeface="Wingdings" panose="05000000000000000000" pitchFamily="2" charset="2"/>
              <a:buChar char="Ø"/>
            </a:pPr>
            <a:endParaRPr lang="en-US" sz="2000" dirty="0">
              <a:latin typeface="Arial Black" panose="020B0A04020102020204" pitchFamily="34" charset="0"/>
              <a:cs typeface="Times New Roman" panose="02020603050405020304" pitchFamily="18" charset="0"/>
            </a:endParaRPr>
          </a:p>
          <a:p>
            <a:pPr marL="285750" indent="-285750" algn="just">
              <a:buFont typeface="Wingdings" panose="05000000000000000000" pitchFamily="2" charset="2"/>
              <a:buChar char="Ø"/>
            </a:pPr>
            <a:r>
              <a:rPr lang="en-US" sz="2000" dirty="0">
                <a:latin typeface="Arial Black" panose="020B0A04020102020204" pitchFamily="34" charset="0"/>
                <a:cs typeface="Times New Roman" panose="02020603050405020304" pitchFamily="18" charset="0"/>
              </a:rPr>
              <a:t>Laptop (already available)</a:t>
            </a:r>
          </a:p>
          <a:p>
            <a:pPr algn="just"/>
            <a:endParaRPr lang="en-US" sz="2000" dirty="0">
              <a:latin typeface="Arial Black" panose="020B0A04020102020204" pitchFamily="34" charset="0"/>
              <a:cs typeface="Times New Roman" panose="02020603050405020304" pitchFamily="18" charset="0"/>
            </a:endParaRPr>
          </a:p>
          <a:p>
            <a:pPr marL="285750" indent="-285750" algn="just">
              <a:buFont typeface="Wingdings" panose="05000000000000000000" pitchFamily="2" charset="2"/>
              <a:buChar char="Ø"/>
            </a:pPr>
            <a:r>
              <a:rPr lang="en-US" sz="2000" dirty="0">
                <a:latin typeface="Arial Black" panose="020B0A04020102020204" pitchFamily="34" charset="0"/>
                <a:cs typeface="Times New Roman" panose="02020603050405020304" pitchFamily="18" charset="0"/>
              </a:rPr>
              <a:t>Internet &amp; Misc.: Rs. 5,000</a:t>
            </a:r>
          </a:p>
          <a:p>
            <a:pPr marL="285750" indent="-285750" algn="just">
              <a:buFont typeface="Wingdings" panose="05000000000000000000" pitchFamily="2" charset="2"/>
              <a:buChar char="Ø"/>
            </a:pPr>
            <a:endParaRPr lang="en-US" sz="2000" dirty="0">
              <a:latin typeface="Arial Black" panose="020B0A04020102020204" pitchFamily="34" charset="0"/>
              <a:cs typeface="Times New Roman" panose="02020603050405020304" pitchFamily="18" charset="0"/>
            </a:endParaRPr>
          </a:p>
          <a:p>
            <a:pPr marL="285750" indent="-285750" algn="just">
              <a:buFont typeface="Wingdings" panose="05000000000000000000" pitchFamily="2" charset="2"/>
              <a:buChar char="Ø"/>
            </a:pPr>
            <a:r>
              <a:rPr lang="en-US" sz="2000" dirty="0">
                <a:latin typeface="Arial Black" panose="020B0A04020102020204" pitchFamily="34" charset="0"/>
                <a:cs typeface="Times New Roman" panose="02020603050405020304" pitchFamily="18" charset="0"/>
              </a:rPr>
              <a:t>Total Estimated Budget: Rs. 30,000</a:t>
            </a:r>
          </a:p>
        </p:txBody>
      </p:sp>
      <p:pic>
        <p:nvPicPr>
          <p:cNvPr id="5" name="Picture 4">
            <a:extLst>
              <a:ext uri="{FF2B5EF4-FFF2-40B4-BE49-F238E27FC236}">
                <a16:creationId xmlns:a16="http://schemas.microsoft.com/office/drawing/2014/main" xmlns="" id="{ADDAF266-04EF-4C6D-8736-B5AD085D3694}"/>
              </a:ext>
            </a:extLst>
          </p:cNvPr>
          <p:cNvPicPr>
            <a:picLocks noChangeAspect="1"/>
          </p:cNvPicPr>
          <p:nvPr/>
        </p:nvPicPr>
        <p:blipFill rotWithShape="1">
          <a:blip r:embed="rId2">
            <a:extLst>
              <a:ext uri="{28A0092B-C50C-407E-A947-70E740481C1C}">
                <a14:useLocalDpi xmlns:a14="http://schemas.microsoft.com/office/drawing/2010/main" val="0"/>
              </a:ext>
            </a:extLst>
          </a:blip>
          <a:srcRect l="4600" t="16340" r="5552" b="15736"/>
          <a:stretch/>
        </p:blipFill>
        <p:spPr>
          <a:xfrm>
            <a:off x="6112476" y="1993557"/>
            <a:ext cx="5703861" cy="278975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3091245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36" descr="A group of robotic arms in a greenhous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502" name="Google Shape;502;p36"/>
          <p:cNvSpPr/>
          <p:nvPr/>
        </p:nvSpPr>
        <p:spPr>
          <a:xfrm>
            <a:off x="0" y="0"/>
            <a:ext cx="12192000"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03" name="Google Shape;503;p36"/>
          <p:cNvGrpSpPr/>
          <p:nvPr/>
        </p:nvGrpSpPr>
        <p:grpSpPr>
          <a:xfrm>
            <a:off x="5867401" y="3794795"/>
            <a:ext cx="457198" cy="90488"/>
            <a:chOff x="3038476" y="754856"/>
            <a:chExt cx="457198" cy="90488"/>
          </a:xfrm>
        </p:grpSpPr>
        <p:sp>
          <p:nvSpPr>
            <p:cNvPr id="504" name="Google Shape;504;p36"/>
            <p:cNvSpPr/>
            <p:nvPr/>
          </p:nvSpPr>
          <p:spPr>
            <a:xfrm flipH="1">
              <a:off x="3038476" y="754856"/>
              <a:ext cx="90488" cy="9048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5" name="Google Shape;505;p36"/>
            <p:cNvSpPr/>
            <p:nvPr/>
          </p:nvSpPr>
          <p:spPr>
            <a:xfrm flipH="1">
              <a:off x="3221831" y="754856"/>
              <a:ext cx="90488" cy="9048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6" name="Google Shape;506;p36"/>
            <p:cNvSpPr/>
            <p:nvPr/>
          </p:nvSpPr>
          <p:spPr>
            <a:xfrm flipH="1">
              <a:off x="3405186" y="754856"/>
              <a:ext cx="90488" cy="9048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09" name="Google Shape;509;p36"/>
          <p:cNvSpPr txBox="1">
            <a:spLocks noGrp="1"/>
          </p:cNvSpPr>
          <p:nvPr>
            <p:ph type="title"/>
          </p:nvPr>
        </p:nvSpPr>
        <p:spPr>
          <a:xfrm>
            <a:off x="3861341" y="161233"/>
            <a:ext cx="4102608" cy="844077"/>
          </a:xfrm>
          <a:prstGeom prst="rect">
            <a:avLst/>
          </a:prstGeom>
          <a:noFill/>
          <a:ln>
            <a:noFill/>
          </a:ln>
        </p:spPr>
        <p:txBody>
          <a:bodyPr spcFirstLastPara="1" wrap="square" lIns="91425" tIns="45700" rIns="91425" bIns="45700" anchor="t" anchorCtr="0">
            <a:spAutoFit/>
          </a:bodyPr>
          <a:lstStyle/>
          <a:p>
            <a:pPr marL="0" lvl="0" indent="0" algn="ctr" rtl="0">
              <a:lnSpc>
                <a:spcPct val="90000"/>
              </a:lnSpc>
              <a:spcBef>
                <a:spcPts val="0"/>
              </a:spcBef>
              <a:spcAft>
                <a:spcPts val="0"/>
              </a:spcAft>
              <a:buClr>
                <a:schemeClr val="lt1"/>
              </a:buClr>
              <a:buSzPts val="5400"/>
              <a:buFont typeface="Poppins"/>
              <a:buNone/>
            </a:pPr>
            <a:r>
              <a:rPr lang="en-US" sz="5400" b="1" dirty="0">
                <a:solidFill>
                  <a:schemeClr val="lt1"/>
                </a:solidFill>
                <a:latin typeface="Poppins"/>
                <a:ea typeface="Poppins"/>
                <a:cs typeface="Poppins"/>
                <a:sym typeface="Poppins"/>
              </a:rPr>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C3A0ECC-3F98-4DE3-B278-CA38BCB947DB}"/>
              </a:ext>
            </a:extLst>
          </p:cNvPr>
          <p:cNvPicPr>
            <a:picLocks noChangeAspect="1"/>
          </p:cNvPicPr>
          <p:nvPr/>
        </p:nvPicPr>
        <p:blipFill rotWithShape="1">
          <a:blip r:embed="rId2">
            <a:extLst>
              <a:ext uri="{28A0092B-C50C-407E-A947-70E740481C1C}">
                <a14:useLocalDpi xmlns:a14="http://schemas.microsoft.com/office/drawing/2010/main" val="0"/>
              </a:ext>
            </a:extLst>
          </a:blip>
          <a:srcRect l="5010" r="5127"/>
          <a:stretch/>
        </p:blipFill>
        <p:spPr>
          <a:xfrm>
            <a:off x="0" y="0"/>
            <a:ext cx="12192000" cy="6858000"/>
          </a:xfrm>
          <a:prstGeom prst="rect">
            <a:avLst/>
          </a:prstGeom>
        </p:spPr>
      </p:pic>
    </p:spTree>
    <p:extLst>
      <p:ext uri="{BB962C8B-B14F-4D97-AF65-F5344CB8AC3E}">
        <p14:creationId xmlns:p14="http://schemas.microsoft.com/office/powerpoint/2010/main" val="4004329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xmlns="" id="{02EE411F-9F0D-4B0E-AC44-C9DA5020D1C6}"/>
              </a:ext>
            </a:extLst>
          </p:cNvPr>
          <p:cNvSpPr/>
          <p:nvPr/>
        </p:nvSpPr>
        <p:spPr>
          <a:xfrm rot="5400000">
            <a:off x="-25401" y="3581399"/>
            <a:ext cx="3302001" cy="3251200"/>
          </a:xfrm>
          <a:custGeom>
            <a:avLst/>
            <a:gdLst>
              <a:gd name="connsiteX0" fmla="*/ 0 w 3302001"/>
              <a:gd name="connsiteY0" fmla="*/ 2757715 h 3251200"/>
              <a:gd name="connsiteX1" fmla="*/ 2757715 w 3302001"/>
              <a:gd name="connsiteY1" fmla="*/ 0 h 3251200"/>
              <a:gd name="connsiteX2" fmla="*/ 3039675 w 3302001"/>
              <a:gd name="connsiteY2" fmla="*/ 14238 h 3251200"/>
              <a:gd name="connsiteX3" fmla="*/ 3302001 w 3302001"/>
              <a:gd name="connsiteY3" fmla="*/ 54274 h 3251200"/>
              <a:gd name="connsiteX4" fmla="*/ 3302001 w 3302001"/>
              <a:gd name="connsiteY4" fmla="*/ 3251200 h 3251200"/>
              <a:gd name="connsiteX5" fmla="*/ 46520 w 3302001"/>
              <a:gd name="connsiteY5" fmla="*/ 3251200 h 3251200"/>
              <a:gd name="connsiteX6" fmla="*/ 14238 w 3302001"/>
              <a:gd name="connsiteY6" fmla="*/ 3039675 h 3251200"/>
              <a:gd name="connsiteX7" fmla="*/ 0 w 3302001"/>
              <a:gd name="connsiteY7" fmla="*/ 2757715 h 325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2001" h="3251200">
                <a:moveTo>
                  <a:pt x="0" y="2757715"/>
                </a:moveTo>
                <a:cubicBezTo>
                  <a:pt x="0" y="1234671"/>
                  <a:pt x="1234671" y="0"/>
                  <a:pt x="2757715" y="0"/>
                </a:cubicBezTo>
                <a:cubicBezTo>
                  <a:pt x="2852905" y="0"/>
                  <a:pt x="2946969" y="4823"/>
                  <a:pt x="3039675" y="14238"/>
                </a:cubicBezTo>
                <a:lnTo>
                  <a:pt x="3302001" y="54274"/>
                </a:lnTo>
                <a:lnTo>
                  <a:pt x="3302001" y="3251200"/>
                </a:lnTo>
                <a:lnTo>
                  <a:pt x="46520" y="3251200"/>
                </a:lnTo>
                <a:lnTo>
                  <a:pt x="14238" y="3039675"/>
                </a:lnTo>
                <a:cubicBezTo>
                  <a:pt x="4823" y="2946969"/>
                  <a:pt x="0" y="2852905"/>
                  <a:pt x="0" y="2757715"/>
                </a:cubicBezTo>
                <a:close/>
              </a:path>
            </a:pathLst>
          </a:cu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4" name="Group 3">
            <a:extLst>
              <a:ext uri="{FF2B5EF4-FFF2-40B4-BE49-F238E27FC236}">
                <a16:creationId xmlns:a16="http://schemas.microsoft.com/office/drawing/2014/main" xmlns="" id="{F64C438F-0919-F64E-88C0-B8E5CD42C344}"/>
              </a:ext>
            </a:extLst>
          </p:cNvPr>
          <p:cNvGrpSpPr/>
          <p:nvPr/>
        </p:nvGrpSpPr>
        <p:grpSpPr>
          <a:xfrm>
            <a:off x="6023819" y="1143209"/>
            <a:ext cx="5921829" cy="1224592"/>
            <a:chOff x="6212505" y="1811048"/>
            <a:chExt cx="5921829" cy="837302"/>
          </a:xfrm>
        </p:grpSpPr>
        <p:sp>
          <p:nvSpPr>
            <p:cNvPr id="5" name="TextBox 4">
              <a:extLst>
                <a:ext uri="{FF2B5EF4-FFF2-40B4-BE49-F238E27FC236}">
                  <a16:creationId xmlns:a16="http://schemas.microsoft.com/office/drawing/2014/main" xmlns="" id="{9537B0B0-198F-AC57-3ACF-EF580C06C090}"/>
                </a:ext>
              </a:extLst>
            </p:cNvPr>
            <p:cNvSpPr txBox="1"/>
            <p:nvPr/>
          </p:nvSpPr>
          <p:spPr>
            <a:xfrm>
              <a:off x="6212505" y="1811048"/>
              <a:ext cx="5921829" cy="584775"/>
            </a:xfrm>
            <a:prstGeom prst="rect">
              <a:avLst/>
            </a:prstGeom>
            <a:noFill/>
          </p:spPr>
          <p:txBody>
            <a:bodyPr wrap="square">
              <a:spAutoFit/>
            </a:bodyPr>
            <a:lstStyle/>
            <a:p>
              <a:r>
                <a:rPr lang="en-IN" sz="3200" b="1" dirty="0">
                  <a:solidFill>
                    <a:schemeClr val="accent2"/>
                  </a:solidFill>
                  <a:latin typeface="Montserrat" panose="00000500000000000000" pitchFamily="2" charset="0"/>
                </a:rPr>
                <a:t>PROBLEM</a:t>
              </a:r>
              <a:r>
                <a:rPr lang="en-IN" sz="3200" b="1" i="0" dirty="0">
                  <a:solidFill>
                    <a:schemeClr val="accent3"/>
                  </a:solidFill>
                  <a:effectLst/>
                  <a:latin typeface="Montserrat" panose="00000500000000000000" pitchFamily="2" charset="0"/>
                </a:rPr>
                <a:t> STATEMENT</a:t>
              </a:r>
              <a:endParaRPr lang="en-IN" sz="3200" dirty="0">
                <a:solidFill>
                  <a:schemeClr val="accent3"/>
                </a:solidFill>
                <a:latin typeface="Montserrat" panose="00000500000000000000" pitchFamily="2" charset="0"/>
              </a:endParaRPr>
            </a:p>
          </p:txBody>
        </p:sp>
        <p:sp>
          <p:nvSpPr>
            <p:cNvPr id="6" name="TextBox 5">
              <a:extLst>
                <a:ext uri="{FF2B5EF4-FFF2-40B4-BE49-F238E27FC236}">
                  <a16:creationId xmlns:a16="http://schemas.microsoft.com/office/drawing/2014/main" xmlns="" id="{EB67557D-758D-D9B4-C616-EA69CCBA1A09}"/>
                </a:ext>
              </a:extLst>
            </p:cNvPr>
            <p:cNvSpPr txBox="1"/>
            <p:nvPr/>
          </p:nvSpPr>
          <p:spPr>
            <a:xfrm>
              <a:off x="6212505" y="2395823"/>
              <a:ext cx="4957811" cy="252527"/>
            </a:xfrm>
            <a:prstGeom prst="rect">
              <a:avLst/>
            </a:prstGeom>
            <a:noFill/>
          </p:spPr>
          <p:txBody>
            <a:bodyPr wrap="square">
              <a:spAutoFit/>
            </a:bodyPr>
            <a:lstStyle/>
            <a:p>
              <a:pPr algn="just"/>
              <a:endParaRPr lang="en-US" dirty="0">
                <a:latin typeface="Arial Black" panose="020B0A04020102020204" pitchFamily="34" charset="0"/>
                <a:cs typeface="Times New Roman" panose="02020603050405020304" pitchFamily="18" charset="0"/>
              </a:endParaRPr>
            </a:p>
          </p:txBody>
        </p:sp>
      </p:grpSp>
      <p:sp>
        <p:nvSpPr>
          <p:cNvPr id="8" name="Rectangle 7">
            <a:extLst>
              <a:ext uri="{FF2B5EF4-FFF2-40B4-BE49-F238E27FC236}">
                <a16:creationId xmlns:a16="http://schemas.microsoft.com/office/drawing/2014/main" xmlns="" id="{C38BE506-2158-017E-216C-15F671845F62}"/>
              </a:ext>
            </a:extLst>
          </p:cNvPr>
          <p:cNvSpPr/>
          <p:nvPr/>
        </p:nvSpPr>
        <p:spPr>
          <a:xfrm>
            <a:off x="12003314" y="2760715"/>
            <a:ext cx="188686" cy="109802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xmlns="" id="{992CED2C-FD26-48FC-A38A-FFD01C9FD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95" y="1625531"/>
            <a:ext cx="5017042" cy="3712611"/>
          </a:xfrm>
          <a:prstGeom prst="rect">
            <a:avLst/>
          </a:prstGeom>
        </p:spPr>
      </p:pic>
      <p:sp>
        <p:nvSpPr>
          <p:cNvPr id="10" name="Rectangle 9"/>
          <p:cNvSpPr/>
          <p:nvPr/>
        </p:nvSpPr>
        <p:spPr>
          <a:xfrm>
            <a:off x="6001657" y="1827798"/>
            <a:ext cx="6096000" cy="1938992"/>
          </a:xfrm>
          <a:prstGeom prst="rect">
            <a:avLst/>
          </a:prstGeom>
        </p:spPr>
        <p:txBody>
          <a:bodyPr>
            <a:spAutoFit/>
          </a:bodyPr>
          <a:lstStyle/>
          <a:p>
            <a:r>
              <a:rPr lang="en-US" sz="2000" dirty="0">
                <a:latin typeface="Arial" panose="020B0604020202020204" pitchFamily="34" charset="0"/>
                <a:cs typeface="Arial" panose="020B0604020202020204" pitchFamily="34" charset="0"/>
              </a:rPr>
              <a:t>Traditional service platforms rely on static listings and keyword matching, resulting in irrelevant recommendations and delayed hiring processes. Users are required to manually filter results, increasing frustration and reducing trust in digital service systems.</a:t>
            </a:r>
          </a:p>
        </p:txBody>
      </p:sp>
    </p:spTree>
    <p:extLst>
      <p:ext uri="{BB962C8B-B14F-4D97-AF65-F5344CB8AC3E}">
        <p14:creationId xmlns:p14="http://schemas.microsoft.com/office/powerpoint/2010/main" val="2949590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06D495A0-4188-00A9-F447-5B71070F8152}"/>
              </a:ext>
            </a:extLst>
          </p:cNvPr>
          <p:cNvSpPr/>
          <p:nvPr/>
        </p:nvSpPr>
        <p:spPr>
          <a:xfrm>
            <a:off x="8686800" y="0"/>
            <a:ext cx="35052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7" name="Group 26">
            <a:extLst>
              <a:ext uri="{FF2B5EF4-FFF2-40B4-BE49-F238E27FC236}">
                <a16:creationId xmlns:a16="http://schemas.microsoft.com/office/drawing/2014/main" xmlns="" id="{E202A831-14EE-D47A-75A5-4C9FB787A13D}"/>
              </a:ext>
            </a:extLst>
          </p:cNvPr>
          <p:cNvGrpSpPr/>
          <p:nvPr/>
        </p:nvGrpSpPr>
        <p:grpSpPr>
          <a:xfrm>
            <a:off x="750537" y="1098025"/>
            <a:ext cx="5325746" cy="1380559"/>
            <a:chOff x="1166529" y="2005177"/>
            <a:chExt cx="6516400" cy="660940"/>
          </a:xfrm>
        </p:grpSpPr>
        <p:sp>
          <p:nvSpPr>
            <p:cNvPr id="24" name="TextBox 23">
              <a:extLst>
                <a:ext uri="{FF2B5EF4-FFF2-40B4-BE49-F238E27FC236}">
                  <a16:creationId xmlns:a16="http://schemas.microsoft.com/office/drawing/2014/main" xmlns="" id="{A03598A9-0813-9794-57BA-3FC40935083A}"/>
                </a:ext>
              </a:extLst>
            </p:cNvPr>
            <p:cNvSpPr txBox="1"/>
            <p:nvPr/>
          </p:nvSpPr>
          <p:spPr>
            <a:xfrm>
              <a:off x="1190654" y="2005177"/>
              <a:ext cx="4905346" cy="584775"/>
            </a:xfrm>
            <a:prstGeom prst="rect">
              <a:avLst/>
            </a:prstGeom>
            <a:noFill/>
          </p:spPr>
          <p:txBody>
            <a:bodyPr wrap="square">
              <a:spAutoFit/>
            </a:bodyPr>
            <a:lstStyle/>
            <a:p>
              <a:r>
                <a:rPr lang="en-IN" sz="3200" b="1" dirty="0">
                  <a:solidFill>
                    <a:schemeClr val="accent2"/>
                  </a:solidFill>
                  <a:latin typeface="Montserrat" panose="00000500000000000000" pitchFamily="2" charset="0"/>
                </a:rPr>
                <a:t>INTRODUCTION</a:t>
              </a:r>
              <a:endParaRPr lang="en-IN" sz="3200" dirty="0">
                <a:solidFill>
                  <a:schemeClr val="accent2"/>
                </a:solidFill>
                <a:latin typeface="Montserrat" panose="00000500000000000000" pitchFamily="2" charset="0"/>
              </a:endParaRPr>
            </a:p>
          </p:txBody>
        </p:sp>
        <p:sp>
          <p:nvSpPr>
            <p:cNvPr id="26" name="TextBox 25">
              <a:extLst>
                <a:ext uri="{FF2B5EF4-FFF2-40B4-BE49-F238E27FC236}">
                  <a16:creationId xmlns:a16="http://schemas.microsoft.com/office/drawing/2014/main" xmlns="" id="{0037A56E-E9ED-FC5B-257A-6AA2E79AFE58}"/>
                </a:ext>
              </a:extLst>
            </p:cNvPr>
            <p:cNvSpPr txBox="1"/>
            <p:nvPr/>
          </p:nvSpPr>
          <p:spPr>
            <a:xfrm>
              <a:off x="1166529" y="2504035"/>
              <a:ext cx="6516400" cy="162082"/>
            </a:xfrm>
            <a:prstGeom prst="rect">
              <a:avLst/>
            </a:prstGeom>
            <a:noFill/>
          </p:spPr>
          <p:txBody>
            <a:bodyPr wrap="square">
              <a:spAutoFit/>
            </a:bodyPr>
            <a:lstStyle/>
            <a:p>
              <a:pPr algn="just"/>
              <a:endParaRPr lang="en-US" sz="1600" dirty="0">
                <a:latin typeface="Arial Black" panose="020B0A04020102020204" pitchFamily="34" charset="0"/>
              </a:endParaRPr>
            </a:p>
          </p:txBody>
        </p:sp>
      </p:grpSp>
      <p:sp>
        <p:nvSpPr>
          <p:cNvPr id="30" name="Rectangle 29">
            <a:extLst>
              <a:ext uri="{FF2B5EF4-FFF2-40B4-BE49-F238E27FC236}">
                <a16:creationId xmlns:a16="http://schemas.microsoft.com/office/drawing/2014/main" xmlns="" id="{22DB3802-CBDD-75A1-9D81-C67E238D07F7}"/>
              </a:ext>
            </a:extLst>
          </p:cNvPr>
          <p:cNvSpPr/>
          <p:nvPr/>
        </p:nvSpPr>
        <p:spPr>
          <a:xfrm>
            <a:off x="0" y="0"/>
            <a:ext cx="428625" cy="109802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p:cNvSpPr/>
          <p:nvPr/>
        </p:nvSpPr>
        <p:spPr>
          <a:xfrm>
            <a:off x="630912" y="1716385"/>
            <a:ext cx="6096000" cy="2246769"/>
          </a:xfrm>
          <a:prstGeom prst="rect">
            <a:avLst/>
          </a:prstGeom>
        </p:spPr>
        <p:txBody>
          <a:bodyPr>
            <a:spAutoFit/>
          </a:bodyPr>
          <a:lstStyle/>
          <a:p>
            <a:r>
              <a:rPr lang="en-US" sz="2000" dirty="0" err="1">
                <a:latin typeface="Arial" panose="020B0604020202020204" pitchFamily="34" charset="0"/>
                <a:cs typeface="Arial" panose="020B0604020202020204" pitchFamily="34" charset="0"/>
              </a:rPr>
              <a:t>ServeFlow</a:t>
            </a:r>
            <a:r>
              <a:rPr lang="en-US" sz="2000" dirty="0">
                <a:latin typeface="Arial" panose="020B0604020202020204" pitchFamily="34" charset="0"/>
                <a:cs typeface="Arial" panose="020B0604020202020204" pitchFamily="34" charset="0"/>
              </a:rPr>
              <a:t> AI is a next-generation intelligent service aggregation platform designed to bridge the contextual gap between service seekers and providers. By utilizing AI-driven analysis and geospatial intelligence, the platform enhances service accuracy, response time, and user satisfaction.</a:t>
            </a:r>
          </a:p>
        </p:txBody>
      </p:sp>
    </p:spTree>
    <p:extLst>
      <p:ext uri="{BB962C8B-B14F-4D97-AF65-F5344CB8AC3E}">
        <p14:creationId xmlns:p14="http://schemas.microsoft.com/office/powerpoint/2010/main" val="194164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566CA00F-E1ED-661A-30CF-EB7983F21625}"/>
              </a:ext>
            </a:extLst>
          </p:cNvPr>
          <p:cNvSpPr txBox="1"/>
          <p:nvPr/>
        </p:nvSpPr>
        <p:spPr>
          <a:xfrm>
            <a:off x="486032" y="361485"/>
            <a:ext cx="6669315" cy="584775"/>
          </a:xfrm>
          <a:prstGeom prst="rect">
            <a:avLst/>
          </a:prstGeom>
          <a:noFill/>
        </p:spPr>
        <p:txBody>
          <a:bodyPr wrap="square">
            <a:spAutoFit/>
          </a:bodyPr>
          <a:lstStyle/>
          <a:p>
            <a:r>
              <a:rPr lang="en-IN" sz="3200" b="1" i="0" dirty="0" smtClean="0">
                <a:solidFill>
                  <a:schemeClr val="accent3"/>
                </a:solidFill>
                <a:effectLst/>
                <a:highlight>
                  <a:srgbClr val="FFFFFF"/>
                </a:highlight>
                <a:latin typeface="Montserrat" panose="00000500000000000000" pitchFamily="2" charset="0"/>
              </a:rPr>
              <a:t>RELATED </a:t>
            </a:r>
            <a:r>
              <a:rPr lang="en-IN" sz="3200" b="1" i="0" dirty="0" smtClean="0">
                <a:solidFill>
                  <a:schemeClr val="accent2"/>
                </a:solidFill>
                <a:effectLst/>
                <a:highlight>
                  <a:srgbClr val="FFFFFF"/>
                </a:highlight>
                <a:latin typeface="Montserrat" panose="00000500000000000000" pitchFamily="2" charset="0"/>
              </a:rPr>
              <a:t>WORK  </a:t>
            </a:r>
            <a:endParaRPr lang="en-IN" sz="3200" dirty="0">
              <a:solidFill>
                <a:schemeClr val="accent2"/>
              </a:solidFill>
              <a:latin typeface="Montserrat" panose="00000500000000000000" pitchFamily="2" charset="0"/>
            </a:endParaRPr>
          </a:p>
        </p:txBody>
      </p:sp>
      <p:sp>
        <p:nvSpPr>
          <p:cNvPr id="7" name="Content Placeholder 2">
            <a:extLst>
              <a:ext uri="{FF2B5EF4-FFF2-40B4-BE49-F238E27FC236}">
                <a16:creationId xmlns:a16="http://schemas.microsoft.com/office/drawing/2014/main" xmlns="" id="{8F0C41AE-71CC-4D50-BD3F-47CA613AA259}"/>
              </a:ext>
            </a:extLst>
          </p:cNvPr>
          <p:cNvSpPr txBox="1">
            <a:spLocks/>
          </p:cNvSpPr>
          <p:nvPr/>
        </p:nvSpPr>
        <p:spPr>
          <a:xfrm>
            <a:off x="511084" y="948990"/>
            <a:ext cx="10699711" cy="4559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rial" panose="020B0604020202020204" pitchFamily="34" charset="0"/>
                <a:cs typeface="Arial" panose="020B0604020202020204" pitchFamily="34" charset="0"/>
              </a:rPr>
              <a:t>Existing service marketplace platforms primarily rely on keyword-based search, static service categories, and user ratings to connect service seekers with providers. While some platforms employ basic AI-driven recommendation techniques, these systems lack contextual understanding and fail to distinguish between similar service requests with different technical scopes. Text-only natural language processing approaches improve intent extraction but remain insufficient for accurately interpreting real-world service conditions, especially in on-site and maintenance-based services.</a:t>
            </a:r>
          </a:p>
          <a:p>
            <a:pPr marL="0" indent="0">
              <a:buNone/>
            </a:pPr>
            <a:r>
              <a:rPr lang="en-US" sz="2000" dirty="0">
                <a:latin typeface="Arial" panose="020B0604020202020204" pitchFamily="34" charset="0"/>
                <a:cs typeface="Arial" panose="020B0604020202020204" pitchFamily="34" charset="0"/>
              </a:rPr>
              <a:t>Recent advancements in multimodal artificial intelligence and geospatial systems have enabled more intelligent context analysis by combining visual data, textual input, and location intelligence. Vision-language models enhance problem understanding through image analysis, while geospatial algorithms improve provider selection based on proximity and availability. However, existing research and platforms rarely integrate these capabilities into a unified service marketplace framework. </a:t>
            </a:r>
            <a:r>
              <a:rPr lang="en-US" sz="2000" dirty="0" err="1">
                <a:latin typeface="Arial" panose="020B0604020202020204" pitchFamily="34" charset="0"/>
                <a:cs typeface="Arial" panose="020B0604020202020204" pitchFamily="34" charset="0"/>
              </a:rPr>
              <a:t>ServeFlow</a:t>
            </a:r>
            <a:r>
              <a:rPr lang="en-US" sz="2000" dirty="0">
                <a:latin typeface="Arial" panose="020B0604020202020204" pitchFamily="34" charset="0"/>
                <a:cs typeface="Arial" panose="020B0604020202020204" pitchFamily="34" charset="0"/>
              </a:rPr>
              <a:t> AI addresses this limitation by combining multimodal AI with context-aware geospatial matching to improve accuracy and reduce service response time.</a:t>
            </a:r>
          </a:p>
          <a:p>
            <a:pPr marL="0" indent="0" algn="just">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7105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xmlns="" id="{DF2AEDC2-E8C4-4FAF-96D0-CCB8C19300EC}"/>
              </a:ext>
            </a:extLst>
          </p:cNvPr>
          <p:cNvSpPr/>
          <p:nvPr/>
        </p:nvSpPr>
        <p:spPr>
          <a:xfrm>
            <a:off x="8686800" y="39130"/>
            <a:ext cx="35052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xmlns="" id="{A9448ED0-BA6A-B483-D1B2-4FA813242F0B}"/>
              </a:ext>
            </a:extLst>
          </p:cNvPr>
          <p:cNvSpPr txBox="1"/>
          <p:nvPr/>
        </p:nvSpPr>
        <p:spPr>
          <a:xfrm>
            <a:off x="527530" y="982120"/>
            <a:ext cx="6096000" cy="584775"/>
          </a:xfrm>
          <a:prstGeom prst="rect">
            <a:avLst/>
          </a:prstGeom>
          <a:noFill/>
        </p:spPr>
        <p:txBody>
          <a:bodyPr wrap="square">
            <a:spAutoFit/>
          </a:bodyPr>
          <a:lstStyle/>
          <a:p>
            <a:r>
              <a:rPr lang="en-IN" sz="3200" b="1" dirty="0">
                <a:solidFill>
                  <a:schemeClr val="accent3"/>
                </a:solidFill>
                <a:highlight>
                  <a:srgbClr val="FFFFFF"/>
                </a:highlight>
                <a:latin typeface="Montserrat" panose="00000500000000000000" pitchFamily="2" charset="0"/>
              </a:rPr>
              <a:t>PROPOSED </a:t>
            </a:r>
            <a:r>
              <a:rPr lang="en-IN" sz="3200" b="1" dirty="0">
                <a:solidFill>
                  <a:schemeClr val="accent2"/>
                </a:solidFill>
                <a:highlight>
                  <a:srgbClr val="FFFFFF"/>
                </a:highlight>
                <a:latin typeface="Montserrat" panose="00000500000000000000" pitchFamily="2" charset="0"/>
              </a:rPr>
              <a:t>SOLUTION</a:t>
            </a:r>
          </a:p>
        </p:txBody>
      </p:sp>
      <p:sp>
        <p:nvSpPr>
          <p:cNvPr id="22" name="Google Shape;274;p26">
            <a:extLst>
              <a:ext uri="{FF2B5EF4-FFF2-40B4-BE49-F238E27FC236}">
                <a16:creationId xmlns:a16="http://schemas.microsoft.com/office/drawing/2014/main" xmlns="" id="{759E9DC7-BD15-4401-A3BD-E125103F9301}"/>
              </a:ext>
            </a:extLst>
          </p:cNvPr>
          <p:cNvSpPr txBox="1"/>
          <p:nvPr/>
        </p:nvSpPr>
        <p:spPr>
          <a:xfrm>
            <a:off x="402269" y="1580018"/>
            <a:ext cx="6738243" cy="4708941"/>
          </a:xfrm>
          <a:prstGeom prst="rect">
            <a:avLst/>
          </a:prstGeom>
          <a:noFill/>
          <a:ln>
            <a:noFill/>
          </a:ln>
        </p:spPr>
        <p:txBody>
          <a:bodyPr spcFirstLastPara="1" wrap="square" lIns="91425" tIns="45700" rIns="91425" bIns="45700" anchor="t" anchorCtr="0">
            <a:spAutoFit/>
          </a:bodyPr>
          <a:lstStyle/>
          <a:p>
            <a:pPr marL="342900" indent="-342900">
              <a:buFont typeface="Wingdings" panose="05000000000000000000" pitchFamily="2" charset="2"/>
              <a:buChar char="Ø"/>
            </a:pPr>
            <a:r>
              <a:rPr lang="en-US" sz="2000" dirty="0">
                <a:latin typeface="Arial" panose="020B0604020202020204" pitchFamily="34" charset="0"/>
                <a:cs typeface="Arial" panose="020B0604020202020204" pitchFamily="34" charset="0"/>
              </a:rPr>
              <a:t>Develop an intelligent service marketplace that uses </a:t>
            </a:r>
            <a:r>
              <a:rPr lang="en-US" sz="2000" b="1" dirty="0">
                <a:latin typeface="Arial" panose="020B0604020202020204" pitchFamily="34" charset="0"/>
                <a:cs typeface="Arial" panose="020B0604020202020204" pitchFamily="34" charset="0"/>
              </a:rPr>
              <a:t>multimodal AI (text + images)</a:t>
            </a:r>
            <a:r>
              <a:rPr lang="en-US" sz="2000" dirty="0">
                <a:latin typeface="Arial" panose="020B0604020202020204" pitchFamily="34" charset="0"/>
                <a:cs typeface="Arial" panose="020B0604020202020204" pitchFamily="34" charset="0"/>
              </a:rPr>
              <a:t> to accurately understand the technical context of service requests.</a:t>
            </a:r>
          </a:p>
          <a:p>
            <a:pPr marL="342900" indent="-342900">
              <a:buFont typeface="Wingdings" panose="05000000000000000000" pitchFamily="2" charset="2"/>
              <a:buChar char="Ø"/>
            </a:pPr>
            <a:r>
              <a:rPr lang="en-US" sz="2000" dirty="0">
                <a:latin typeface="Arial" panose="020B0604020202020204" pitchFamily="34" charset="0"/>
                <a:cs typeface="Arial" panose="020B0604020202020204" pitchFamily="34" charset="0"/>
              </a:rPr>
              <a:t>Implement </a:t>
            </a:r>
            <a:r>
              <a:rPr lang="en-US" sz="2000" b="1" dirty="0">
                <a:latin typeface="Arial" panose="020B0604020202020204" pitchFamily="34" charset="0"/>
                <a:cs typeface="Arial" panose="020B0604020202020204" pitchFamily="34" charset="0"/>
              </a:rPr>
              <a:t>AI-based visual analysis</a:t>
            </a:r>
            <a:r>
              <a:rPr lang="en-US" sz="2000" dirty="0">
                <a:latin typeface="Arial" panose="020B0604020202020204" pitchFamily="34" charset="0"/>
                <a:cs typeface="Arial" panose="020B0604020202020204" pitchFamily="34" charset="0"/>
              </a:rPr>
              <a:t> to extract problem details from user-uploaded images and generate structured technical directives.</a:t>
            </a:r>
          </a:p>
          <a:p>
            <a:pPr marL="342900" indent="-342900">
              <a:buFont typeface="Wingdings" panose="05000000000000000000" pitchFamily="2" charset="2"/>
              <a:buChar char="Ø"/>
            </a:pPr>
            <a:r>
              <a:rPr lang="en-US" sz="2000" dirty="0">
                <a:latin typeface="Arial" panose="020B0604020202020204" pitchFamily="34" charset="0"/>
                <a:cs typeface="Arial" panose="020B0604020202020204" pitchFamily="34" charset="0"/>
              </a:rPr>
              <a:t>Design a </a:t>
            </a:r>
            <a:r>
              <a:rPr lang="en-US" sz="2000" b="1" dirty="0">
                <a:latin typeface="Arial" panose="020B0604020202020204" pitchFamily="34" charset="0"/>
                <a:cs typeface="Arial" panose="020B0604020202020204" pitchFamily="34" charset="0"/>
              </a:rPr>
              <a:t>context-aware geospatial matching engine</a:t>
            </a:r>
            <a:r>
              <a:rPr lang="en-US" sz="2000" dirty="0">
                <a:latin typeface="Arial" panose="020B0604020202020204" pitchFamily="34" charset="0"/>
                <a:cs typeface="Arial" panose="020B0604020202020204" pitchFamily="34" charset="0"/>
              </a:rPr>
              <a:t> that ranks service providers based on proximity, skill relevance, availability, and reputation.</a:t>
            </a:r>
          </a:p>
          <a:p>
            <a:pPr marL="342900" indent="-342900">
              <a:buFont typeface="Wingdings" panose="05000000000000000000" pitchFamily="2" charset="2"/>
              <a:buChar char="Ø"/>
            </a:pPr>
            <a:r>
              <a:rPr lang="en-US" sz="2000" dirty="0">
                <a:latin typeface="Arial" panose="020B0604020202020204" pitchFamily="34" charset="0"/>
                <a:cs typeface="Arial" panose="020B0604020202020204" pitchFamily="34" charset="0"/>
              </a:rPr>
              <a:t>Integrate </a:t>
            </a:r>
            <a:r>
              <a:rPr lang="en-US" sz="2000" b="1" dirty="0">
                <a:latin typeface="Arial" panose="020B0604020202020204" pitchFamily="34" charset="0"/>
                <a:cs typeface="Arial" panose="020B0604020202020204" pitchFamily="34" charset="0"/>
              </a:rPr>
              <a:t>real-time communication</a:t>
            </a:r>
            <a:r>
              <a:rPr lang="en-US" sz="2000" dirty="0">
                <a:latin typeface="Arial" panose="020B0604020202020204" pitchFamily="34" charset="0"/>
                <a:cs typeface="Arial" panose="020B0604020202020204" pitchFamily="34" charset="0"/>
              </a:rPr>
              <a:t> using </a:t>
            </a:r>
            <a:r>
              <a:rPr lang="en-US" sz="2000" dirty="0" err="1">
                <a:latin typeface="Arial" panose="020B0604020202020204" pitchFamily="34" charset="0"/>
                <a:cs typeface="Arial" panose="020B0604020202020204" pitchFamily="34" charset="0"/>
              </a:rPr>
              <a:t>WebSockets</a:t>
            </a:r>
            <a:r>
              <a:rPr lang="en-US" sz="2000" dirty="0">
                <a:latin typeface="Arial" panose="020B0604020202020204" pitchFamily="34" charset="0"/>
                <a:cs typeface="Arial" panose="020B0604020202020204" pitchFamily="34" charset="0"/>
              </a:rPr>
              <a:t> to enable instant notifications and live job status tracking.</a:t>
            </a:r>
          </a:p>
          <a:p>
            <a:pPr marL="342900" indent="-342900">
              <a:buFont typeface="Wingdings" panose="05000000000000000000" pitchFamily="2" charset="2"/>
              <a:buChar char="Ø"/>
            </a:pPr>
            <a:r>
              <a:rPr lang="en-US" sz="2000" dirty="0">
                <a:latin typeface="Arial" panose="020B0604020202020204" pitchFamily="34" charset="0"/>
                <a:cs typeface="Arial" panose="020B0604020202020204" pitchFamily="34" charset="0"/>
              </a:rPr>
              <a:t>Employ a </a:t>
            </a:r>
            <a:r>
              <a:rPr lang="en-US" sz="2000" b="1" dirty="0">
                <a:latin typeface="Arial" panose="020B0604020202020204" pitchFamily="34" charset="0"/>
                <a:cs typeface="Arial" panose="020B0604020202020204" pitchFamily="34" charset="0"/>
              </a:rPr>
              <a:t>scalable service-oriented architecture</a:t>
            </a:r>
            <a:r>
              <a:rPr lang="en-US" sz="2000" dirty="0">
                <a:latin typeface="Arial" panose="020B0604020202020204" pitchFamily="34" charset="0"/>
                <a:cs typeface="Arial" panose="020B0604020202020204" pitchFamily="34" charset="0"/>
              </a:rPr>
              <a:t> to ensure system reliability, performance, and future extensibility.</a:t>
            </a:r>
          </a:p>
        </p:txBody>
      </p:sp>
      <p:pic>
        <p:nvPicPr>
          <p:cNvPr id="23" name="Picture Placeholder 12">
            <a:extLst>
              <a:ext uri="{FF2B5EF4-FFF2-40B4-BE49-F238E27FC236}">
                <a16:creationId xmlns:a16="http://schemas.microsoft.com/office/drawing/2014/main" xmlns="" id="{31E64C51-1785-42E2-9449-D82FE403F4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7709" y="1121338"/>
            <a:ext cx="2706820" cy="1831332"/>
          </a:xfrm>
          <a:prstGeom prst="rect">
            <a:avLst/>
          </a:prstGeom>
        </p:spPr>
      </p:pic>
      <p:pic>
        <p:nvPicPr>
          <p:cNvPr id="24" name="Picture Placeholder 14">
            <a:extLst>
              <a:ext uri="{FF2B5EF4-FFF2-40B4-BE49-F238E27FC236}">
                <a16:creationId xmlns:a16="http://schemas.microsoft.com/office/drawing/2014/main" xmlns="" id="{49F583A7-60D4-4F9B-9D25-3C6166FB4D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709" y="3960275"/>
            <a:ext cx="2706820" cy="1827844"/>
          </a:xfrm>
          <a:prstGeom prst="rect">
            <a:avLst/>
          </a:prstGeom>
        </p:spPr>
      </p:pic>
    </p:spTree>
    <p:extLst>
      <p:ext uri="{BB962C8B-B14F-4D97-AF65-F5344CB8AC3E}">
        <p14:creationId xmlns:p14="http://schemas.microsoft.com/office/powerpoint/2010/main" val="3823703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xmlns="" id="{EFC3A5D6-7C2A-E603-F590-24C56027800A}"/>
              </a:ext>
            </a:extLst>
          </p:cNvPr>
          <p:cNvSpPr/>
          <p:nvPr/>
        </p:nvSpPr>
        <p:spPr>
          <a:xfrm rot="16200000" flipH="1">
            <a:off x="7304686" y="2013163"/>
            <a:ext cx="3344477" cy="6430150"/>
          </a:xfrm>
          <a:custGeom>
            <a:avLst/>
            <a:gdLst>
              <a:gd name="connsiteX0" fmla="*/ 0 w 3302001"/>
              <a:gd name="connsiteY0" fmla="*/ 2757715 h 3251200"/>
              <a:gd name="connsiteX1" fmla="*/ 2757715 w 3302001"/>
              <a:gd name="connsiteY1" fmla="*/ 0 h 3251200"/>
              <a:gd name="connsiteX2" fmla="*/ 3039675 w 3302001"/>
              <a:gd name="connsiteY2" fmla="*/ 14238 h 3251200"/>
              <a:gd name="connsiteX3" fmla="*/ 3302001 w 3302001"/>
              <a:gd name="connsiteY3" fmla="*/ 54274 h 3251200"/>
              <a:gd name="connsiteX4" fmla="*/ 3302001 w 3302001"/>
              <a:gd name="connsiteY4" fmla="*/ 3251200 h 3251200"/>
              <a:gd name="connsiteX5" fmla="*/ 46520 w 3302001"/>
              <a:gd name="connsiteY5" fmla="*/ 3251200 h 3251200"/>
              <a:gd name="connsiteX6" fmla="*/ 14238 w 3302001"/>
              <a:gd name="connsiteY6" fmla="*/ 3039675 h 3251200"/>
              <a:gd name="connsiteX7" fmla="*/ 0 w 3302001"/>
              <a:gd name="connsiteY7" fmla="*/ 2757715 h 3251200"/>
              <a:gd name="connsiteX0" fmla="*/ 0 w 3344477"/>
              <a:gd name="connsiteY0" fmla="*/ 5936650 h 6430135"/>
              <a:gd name="connsiteX1" fmla="*/ 2757715 w 3344477"/>
              <a:gd name="connsiteY1" fmla="*/ 3178935 h 6430135"/>
              <a:gd name="connsiteX2" fmla="*/ 3344477 w 3344477"/>
              <a:gd name="connsiteY2" fmla="*/ 30 h 6430135"/>
              <a:gd name="connsiteX3" fmla="*/ 3302001 w 3344477"/>
              <a:gd name="connsiteY3" fmla="*/ 3233209 h 6430135"/>
              <a:gd name="connsiteX4" fmla="*/ 3302001 w 3344477"/>
              <a:gd name="connsiteY4" fmla="*/ 6430135 h 6430135"/>
              <a:gd name="connsiteX5" fmla="*/ 46520 w 3344477"/>
              <a:gd name="connsiteY5" fmla="*/ 6430135 h 6430135"/>
              <a:gd name="connsiteX6" fmla="*/ 14238 w 3344477"/>
              <a:gd name="connsiteY6" fmla="*/ 6218610 h 6430135"/>
              <a:gd name="connsiteX7" fmla="*/ 0 w 3344477"/>
              <a:gd name="connsiteY7" fmla="*/ 5936650 h 6430135"/>
              <a:gd name="connsiteX0" fmla="*/ 0 w 3344477"/>
              <a:gd name="connsiteY0" fmla="*/ 5936665 h 6430150"/>
              <a:gd name="connsiteX1" fmla="*/ 2365829 w 3344477"/>
              <a:gd name="connsiteY1" fmla="*/ 2424207 h 6430150"/>
              <a:gd name="connsiteX2" fmla="*/ 3344477 w 3344477"/>
              <a:gd name="connsiteY2" fmla="*/ 45 h 6430150"/>
              <a:gd name="connsiteX3" fmla="*/ 3302001 w 3344477"/>
              <a:gd name="connsiteY3" fmla="*/ 3233224 h 6430150"/>
              <a:gd name="connsiteX4" fmla="*/ 3302001 w 3344477"/>
              <a:gd name="connsiteY4" fmla="*/ 6430150 h 6430150"/>
              <a:gd name="connsiteX5" fmla="*/ 46520 w 3344477"/>
              <a:gd name="connsiteY5" fmla="*/ 6430150 h 6430150"/>
              <a:gd name="connsiteX6" fmla="*/ 14238 w 3344477"/>
              <a:gd name="connsiteY6" fmla="*/ 6218625 h 6430150"/>
              <a:gd name="connsiteX7" fmla="*/ 0 w 3344477"/>
              <a:gd name="connsiteY7" fmla="*/ 5936665 h 643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4477" h="6430150">
                <a:moveTo>
                  <a:pt x="0" y="5936665"/>
                </a:moveTo>
                <a:cubicBezTo>
                  <a:pt x="0" y="4413621"/>
                  <a:pt x="1808416" y="3413644"/>
                  <a:pt x="2365829" y="2424207"/>
                </a:cubicBezTo>
                <a:cubicBezTo>
                  <a:pt x="2923242" y="1434770"/>
                  <a:pt x="3251771" y="-9370"/>
                  <a:pt x="3344477" y="45"/>
                </a:cubicBezTo>
                <a:lnTo>
                  <a:pt x="3302001" y="3233224"/>
                </a:lnTo>
                <a:lnTo>
                  <a:pt x="3302001" y="6430150"/>
                </a:lnTo>
                <a:lnTo>
                  <a:pt x="46520" y="6430150"/>
                </a:lnTo>
                <a:lnTo>
                  <a:pt x="14238" y="6218625"/>
                </a:lnTo>
                <a:cubicBezTo>
                  <a:pt x="4823" y="6125919"/>
                  <a:pt x="0" y="6031855"/>
                  <a:pt x="0" y="5936665"/>
                </a:cubicBezTo>
                <a:close/>
              </a:path>
            </a:pathLst>
          </a:cu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TextBox 5">
            <a:extLst>
              <a:ext uri="{FF2B5EF4-FFF2-40B4-BE49-F238E27FC236}">
                <a16:creationId xmlns:a16="http://schemas.microsoft.com/office/drawing/2014/main" xmlns="" id="{46DD1CCC-4535-A6B9-51B3-FB1F7E6C66BA}"/>
              </a:ext>
            </a:extLst>
          </p:cNvPr>
          <p:cNvSpPr txBox="1"/>
          <p:nvPr/>
        </p:nvSpPr>
        <p:spPr>
          <a:xfrm>
            <a:off x="609603" y="1013708"/>
            <a:ext cx="6096000" cy="584775"/>
          </a:xfrm>
          <a:prstGeom prst="rect">
            <a:avLst/>
          </a:prstGeom>
          <a:noFill/>
        </p:spPr>
        <p:txBody>
          <a:bodyPr wrap="square">
            <a:spAutoFit/>
          </a:bodyPr>
          <a:lstStyle/>
          <a:p>
            <a:r>
              <a:rPr lang="en-IN" sz="3200" b="1" dirty="0">
                <a:solidFill>
                  <a:schemeClr val="accent2"/>
                </a:solidFill>
                <a:highlight>
                  <a:srgbClr val="FFFFFF"/>
                </a:highlight>
                <a:latin typeface="Montserrat" panose="00000500000000000000" pitchFamily="2" charset="0"/>
              </a:rPr>
              <a:t>OBJECTIVES</a:t>
            </a:r>
            <a:endParaRPr lang="en-IN" sz="3200" dirty="0">
              <a:solidFill>
                <a:schemeClr val="accent2"/>
              </a:solidFill>
              <a:latin typeface="Montserrat" panose="00000500000000000000" pitchFamily="2" charset="0"/>
            </a:endParaRPr>
          </a:p>
        </p:txBody>
      </p:sp>
      <p:sp>
        <p:nvSpPr>
          <p:cNvPr id="7" name="Content Placeholder 2">
            <a:extLst>
              <a:ext uri="{FF2B5EF4-FFF2-40B4-BE49-F238E27FC236}">
                <a16:creationId xmlns:a16="http://schemas.microsoft.com/office/drawing/2014/main" xmlns="" id="{6DCD6F08-7720-4834-BEB7-FE66486935A9}"/>
              </a:ext>
            </a:extLst>
          </p:cNvPr>
          <p:cNvSpPr txBox="1">
            <a:spLocks/>
          </p:cNvSpPr>
          <p:nvPr/>
        </p:nvSpPr>
        <p:spPr>
          <a:xfrm>
            <a:off x="421259" y="1899470"/>
            <a:ext cx="5812467" cy="38807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000" dirty="0">
                <a:latin typeface="Arial" panose="020B0604020202020204" pitchFamily="34" charset="0"/>
                <a:cs typeface="Arial" panose="020B0604020202020204" pitchFamily="34" charset="0"/>
              </a:rPr>
              <a:t>To design an AI-driven service matching system</a:t>
            </a:r>
          </a:p>
          <a:p>
            <a:pPr>
              <a:buFont typeface="Wingdings" panose="05000000000000000000" pitchFamily="2" charset="2"/>
              <a:buChar char="Ø"/>
            </a:pPr>
            <a:r>
              <a:rPr lang="en-US" sz="2000" dirty="0">
                <a:latin typeface="Arial" panose="020B0604020202020204" pitchFamily="34" charset="0"/>
                <a:cs typeface="Arial" panose="020B0604020202020204" pitchFamily="34" charset="0"/>
              </a:rPr>
              <a:t>To reduce service hiring time using contextual intelligence</a:t>
            </a:r>
          </a:p>
          <a:p>
            <a:pPr>
              <a:buFont typeface="Wingdings" panose="05000000000000000000" pitchFamily="2" charset="2"/>
              <a:buChar char="Ø"/>
            </a:pPr>
            <a:r>
              <a:rPr lang="en-US" sz="2000" dirty="0">
                <a:latin typeface="Arial" panose="020B0604020202020204" pitchFamily="34" charset="0"/>
                <a:cs typeface="Arial" panose="020B0604020202020204" pitchFamily="34" charset="0"/>
              </a:rPr>
              <a:t>To integrate multimodal AI for visual and textual understanding</a:t>
            </a:r>
          </a:p>
          <a:p>
            <a:pPr>
              <a:buFont typeface="Wingdings" panose="05000000000000000000" pitchFamily="2" charset="2"/>
              <a:buChar char="Ø"/>
            </a:pPr>
            <a:r>
              <a:rPr lang="en-US" sz="2000" dirty="0">
                <a:latin typeface="Arial" panose="020B0604020202020204" pitchFamily="34" charset="0"/>
                <a:cs typeface="Arial" panose="020B0604020202020204" pitchFamily="34" charset="0"/>
              </a:rPr>
              <a:t>To improve trust and accuracy in service recommendations</a:t>
            </a:r>
          </a:p>
          <a:p>
            <a:pPr algn="just">
              <a:lnSpc>
                <a:spcPct val="150000"/>
              </a:lnSpc>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48B245EB-2AE0-45AE-9412-9426586B6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3" y="1961799"/>
            <a:ext cx="5194720" cy="334447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3244831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9603BA5A-434A-4F86-8E4C-C02BBA5B5DC1}"/>
              </a:ext>
            </a:extLst>
          </p:cNvPr>
          <p:cNvSpPr/>
          <p:nvPr/>
        </p:nvSpPr>
        <p:spPr>
          <a:xfrm>
            <a:off x="8686800" y="0"/>
            <a:ext cx="35052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xmlns="" id="{C9A5CCD4-2CEE-1397-9613-44CEEB1D6122}"/>
              </a:ext>
            </a:extLst>
          </p:cNvPr>
          <p:cNvSpPr txBox="1"/>
          <p:nvPr/>
        </p:nvSpPr>
        <p:spPr>
          <a:xfrm>
            <a:off x="596900" y="923875"/>
            <a:ext cx="6096000" cy="584775"/>
          </a:xfrm>
          <a:prstGeom prst="rect">
            <a:avLst/>
          </a:prstGeom>
          <a:noFill/>
        </p:spPr>
        <p:txBody>
          <a:bodyPr wrap="square">
            <a:spAutoFit/>
          </a:bodyPr>
          <a:lstStyle/>
          <a:p>
            <a:pPr algn="l"/>
            <a:r>
              <a:rPr lang="en-US" sz="3200" b="1" i="0" dirty="0">
                <a:solidFill>
                  <a:schemeClr val="accent3"/>
                </a:solidFill>
                <a:effectLst/>
                <a:latin typeface="Montserrat" panose="00000500000000000000" pitchFamily="2" charset="0"/>
              </a:rPr>
              <a:t>SOFTWARE</a:t>
            </a:r>
            <a:r>
              <a:rPr lang="en-US" sz="3200" b="1" i="0" dirty="0">
                <a:solidFill>
                  <a:schemeClr val="accent2"/>
                </a:solidFill>
                <a:effectLst/>
                <a:latin typeface="Montserrat" panose="00000500000000000000" pitchFamily="2" charset="0"/>
              </a:rPr>
              <a:t> </a:t>
            </a:r>
            <a:r>
              <a:rPr lang="en-US" sz="3200" b="1" i="0" dirty="0" smtClean="0">
                <a:solidFill>
                  <a:schemeClr val="accent2"/>
                </a:solidFill>
                <a:effectLst/>
                <a:latin typeface="Montserrat" panose="00000500000000000000" pitchFamily="2" charset="0"/>
              </a:rPr>
              <a:t>REQUIREMENTS</a:t>
            </a:r>
            <a:endParaRPr lang="en-US" sz="3200" b="0" i="0" dirty="0">
              <a:solidFill>
                <a:schemeClr val="accent2"/>
              </a:solidFill>
              <a:effectLst/>
              <a:latin typeface="Montserrat" panose="00000500000000000000" pitchFamily="2" charset="0"/>
            </a:endParaRPr>
          </a:p>
        </p:txBody>
      </p:sp>
      <p:sp>
        <p:nvSpPr>
          <p:cNvPr id="17" name="Google Shape;297;p27">
            <a:extLst>
              <a:ext uri="{FF2B5EF4-FFF2-40B4-BE49-F238E27FC236}">
                <a16:creationId xmlns:a16="http://schemas.microsoft.com/office/drawing/2014/main" xmlns="" id="{6148BF13-661F-4BE1-988F-F1D8BDA24ACF}"/>
              </a:ext>
            </a:extLst>
          </p:cNvPr>
          <p:cNvSpPr txBox="1"/>
          <p:nvPr/>
        </p:nvSpPr>
        <p:spPr>
          <a:xfrm>
            <a:off x="208593" y="1508650"/>
            <a:ext cx="4676558" cy="3970277"/>
          </a:xfrm>
          <a:prstGeom prst="rect">
            <a:avLst/>
          </a:prstGeom>
          <a:noFill/>
          <a:ln>
            <a:noFill/>
          </a:ln>
        </p:spPr>
        <p:txBody>
          <a:bodyPr spcFirstLastPara="1" wrap="square" lIns="91425" tIns="45700" rIns="91425" bIns="45700" anchor="t" anchorCtr="0">
            <a:spAutoFit/>
          </a:bodyPr>
          <a:lstStyle/>
          <a:p>
            <a:r>
              <a:rPr lang="en-US" b="1" dirty="0">
                <a:latin typeface="Arial" panose="020B0604020202020204" pitchFamily="34" charset="0"/>
                <a:cs typeface="Arial" panose="020B0604020202020204" pitchFamily="34" charset="0"/>
              </a:rPr>
              <a:t>Frontend Languages:</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HTML5</a:t>
            </a:r>
          </a:p>
          <a:p>
            <a:r>
              <a:rPr lang="en-US" dirty="0">
                <a:latin typeface="Arial" panose="020B0604020202020204" pitchFamily="34" charset="0"/>
                <a:cs typeface="Arial" panose="020B0604020202020204" pitchFamily="34" charset="0"/>
              </a:rPr>
              <a:t>CSS3</a:t>
            </a:r>
          </a:p>
          <a:p>
            <a:r>
              <a:rPr lang="en-US" dirty="0">
                <a:latin typeface="Arial" panose="020B0604020202020204" pitchFamily="34" charset="0"/>
                <a:cs typeface="Arial" panose="020B0604020202020204" pitchFamily="34" charset="0"/>
              </a:rPr>
              <a:t>JavaScript (ES6+)</a:t>
            </a:r>
          </a:p>
          <a:p>
            <a:r>
              <a:rPr lang="en-US" b="1" dirty="0">
                <a:latin typeface="Arial" panose="020B0604020202020204" pitchFamily="34" charset="0"/>
                <a:cs typeface="Arial" panose="020B0604020202020204" pitchFamily="34" charset="0"/>
              </a:rPr>
              <a:t>Frontend Frameworks &amp; Libraries:</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React.js</a:t>
            </a:r>
          </a:p>
          <a:p>
            <a:r>
              <a:rPr lang="en-US" dirty="0">
                <a:latin typeface="Arial" panose="020B0604020202020204" pitchFamily="34" charset="0"/>
                <a:cs typeface="Arial" panose="020B0604020202020204" pitchFamily="34" charset="0"/>
              </a:rPr>
              <a:t>Tailwind CSS</a:t>
            </a:r>
          </a:p>
          <a:p>
            <a:r>
              <a:rPr lang="en-US" dirty="0">
                <a:latin typeface="Arial" panose="020B0604020202020204" pitchFamily="34" charset="0"/>
                <a:cs typeface="Arial" panose="020B0604020202020204" pitchFamily="34" charset="0"/>
              </a:rPr>
              <a:t>Framer Motion</a:t>
            </a:r>
          </a:p>
          <a:p>
            <a:r>
              <a:rPr lang="en-US" b="1" dirty="0" smtClean="0">
                <a:latin typeface="Arial" panose="020B0604020202020204" pitchFamily="34" charset="0"/>
                <a:cs typeface="Arial" panose="020B0604020202020204" pitchFamily="34" charset="0"/>
              </a:rPr>
              <a:t>Database </a:t>
            </a:r>
            <a:r>
              <a:rPr lang="en-US" b="1" dirty="0">
                <a:latin typeface="Arial" panose="020B0604020202020204" pitchFamily="34" charset="0"/>
                <a:cs typeface="Arial" panose="020B0604020202020204" pitchFamily="34" charset="0"/>
              </a:rPr>
              <a:t>Technologies:</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PostgreSQL</a:t>
            </a:r>
          </a:p>
          <a:p>
            <a:r>
              <a:rPr lang="en-US" dirty="0" err="1">
                <a:latin typeface="Arial" panose="020B0604020202020204" pitchFamily="34" charset="0"/>
                <a:cs typeface="Arial" panose="020B0604020202020204" pitchFamily="34" charset="0"/>
              </a:rPr>
              <a:t>PostGIS</a:t>
            </a:r>
            <a:r>
              <a:rPr lang="en-US" dirty="0">
                <a:latin typeface="Arial" panose="020B0604020202020204" pitchFamily="34" charset="0"/>
                <a:cs typeface="Arial" panose="020B0604020202020204" pitchFamily="34" charset="0"/>
              </a:rPr>
              <a:t> (Geospatial Extension)</a:t>
            </a:r>
          </a:p>
          <a:p>
            <a:r>
              <a:rPr lang="en-US" b="1" dirty="0">
                <a:latin typeface="Arial" panose="020B0604020202020204" pitchFamily="34" charset="0"/>
                <a:cs typeface="Arial" panose="020B0604020202020204" pitchFamily="34" charset="0"/>
              </a:rPr>
              <a:t>Mapping &amp; Geospatial Tools:</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Haversine</a:t>
            </a:r>
            <a:r>
              <a:rPr lang="en-US" dirty="0">
                <a:latin typeface="Arial" panose="020B0604020202020204" pitchFamily="34" charset="0"/>
                <a:cs typeface="Arial" panose="020B0604020202020204" pitchFamily="34" charset="0"/>
              </a:rPr>
              <a:t> Distance Algorithm</a:t>
            </a:r>
          </a:p>
          <a:p>
            <a:pPr algn="just"/>
            <a:endParaRPr lang="en-US" dirty="0">
              <a:latin typeface="Arial" panose="020B0604020202020204" pitchFamily="34" charset="0"/>
              <a:cs typeface="Arial" panose="020B0604020202020204" pitchFamily="34" charset="0"/>
            </a:endParaRPr>
          </a:p>
        </p:txBody>
      </p:sp>
      <p:pic>
        <p:nvPicPr>
          <p:cNvPr id="18" name="Picture Placeholder 12">
            <a:extLst>
              <a:ext uri="{FF2B5EF4-FFF2-40B4-BE49-F238E27FC236}">
                <a16:creationId xmlns:a16="http://schemas.microsoft.com/office/drawing/2014/main" xmlns="" id="{4A771990-14E4-4D86-8D33-15E1733BA5F2}"/>
              </a:ext>
            </a:extLst>
          </p:cNvPr>
          <p:cNvPicPr>
            <a:picLocks noChangeAspect="1"/>
          </p:cNvPicPr>
          <p:nvPr/>
        </p:nvPicPr>
        <p:blipFill rotWithShape="1">
          <a:blip r:embed="rId2">
            <a:extLst>
              <a:ext uri="{28A0092B-C50C-407E-A947-70E740481C1C}">
                <a14:useLocalDpi xmlns:a14="http://schemas.microsoft.com/office/drawing/2010/main" val="0"/>
              </a:ext>
            </a:extLst>
          </a:blip>
          <a:srcRect l="8407" r="11582" b="14105"/>
          <a:stretch/>
        </p:blipFill>
        <p:spPr>
          <a:xfrm>
            <a:off x="7926357" y="462260"/>
            <a:ext cx="1418674" cy="126633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Picture Placeholder 16">
            <a:extLst>
              <a:ext uri="{FF2B5EF4-FFF2-40B4-BE49-F238E27FC236}">
                <a16:creationId xmlns:a16="http://schemas.microsoft.com/office/drawing/2014/main" xmlns="" id="{51A85313-0914-48D1-9B27-ABE511DD1F80}"/>
              </a:ext>
            </a:extLst>
          </p:cNvPr>
          <p:cNvPicPr>
            <a:picLocks noChangeAspect="1"/>
          </p:cNvPicPr>
          <p:nvPr/>
        </p:nvPicPr>
        <p:blipFill rotWithShape="1">
          <a:blip r:embed="rId3">
            <a:extLst>
              <a:ext uri="{28A0092B-C50C-407E-A947-70E740481C1C}">
                <a14:useLocalDpi xmlns:a14="http://schemas.microsoft.com/office/drawing/2010/main" val="0"/>
              </a:ext>
            </a:extLst>
          </a:blip>
          <a:srcRect l="7928" r="13974" b="21114"/>
          <a:stretch/>
        </p:blipFill>
        <p:spPr>
          <a:xfrm>
            <a:off x="7935047" y="2079322"/>
            <a:ext cx="1401293" cy="13496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Placeholder 20">
            <a:extLst>
              <a:ext uri="{FF2B5EF4-FFF2-40B4-BE49-F238E27FC236}">
                <a16:creationId xmlns:a16="http://schemas.microsoft.com/office/drawing/2014/main" xmlns="" id="{E732B773-FFBF-4FB2-AEDE-BB1422CC4A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1939" y="5346087"/>
            <a:ext cx="1431035" cy="13803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 name="Picture Placeholder 24">
            <a:extLst>
              <a:ext uri="{FF2B5EF4-FFF2-40B4-BE49-F238E27FC236}">
                <a16:creationId xmlns:a16="http://schemas.microsoft.com/office/drawing/2014/main" xmlns="" id="{891010D5-D133-422D-8027-6E08610184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1939" y="3765647"/>
            <a:ext cx="1327510" cy="13099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p:cNvSpPr txBox="1"/>
          <p:nvPr/>
        </p:nvSpPr>
        <p:spPr>
          <a:xfrm>
            <a:off x="4237799" y="1533701"/>
            <a:ext cx="4280726" cy="341632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Backend Languages:</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Python</a:t>
            </a:r>
          </a:p>
          <a:p>
            <a:r>
              <a:rPr lang="en-US" b="1" dirty="0">
                <a:latin typeface="Arial" panose="020B0604020202020204" pitchFamily="34" charset="0"/>
                <a:cs typeface="Arial" panose="020B0604020202020204" pitchFamily="34" charset="0"/>
              </a:rPr>
              <a:t>Backend Frameworks:</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Django REST Framework</a:t>
            </a:r>
          </a:p>
          <a:p>
            <a:r>
              <a:rPr lang="en-US" dirty="0" err="1">
                <a:latin typeface="Arial" panose="020B0604020202020204" pitchFamily="34" charset="0"/>
                <a:cs typeface="Arial" panose="020B0604020202020204" pitchFamily="34" charset="0"/>
              </a:rPr>
              <a:t>FastAPI</a:t>
            </a:r>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Real-Time Communication:</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Django Channels (</a:t>
            </a:r>
            <a:r>
              <a:rPr lang="en-US" dirty="0" err="1">
                <a:latin typeface="Arial" panose="020B0604020202020204" pitchFamily="34" charset="0"/>
                <a:cs typeface="Arial" panose="020B0604020202020204" pitchFamily="34" charset="0"/>
              </a:rPr>
              <a:t>WebSockets</a:t>
            </a:r>
            <a:r>
              <a:rPr lang="en-US" dirty="0">
                <a:latin typeface="Arial" panose="020B0604020202020204" pitchFamily="34" charset="0"/>
                <a:cs typeface="Arial" panose="020B0604020202020204" pitchFamily="34" charset="0"/>
              </a:rPr>
              <a:t>)</a:t>
            </a:r>
          </a:p>
          <a:p>
            <a:r>
              <a:rPr lang="en-US" b="1" dirty="0">
                <a:latin typeface="Arial" panose="020B0604020202020204" pitchFamily="34" charset="0"/>
                <a:cs typeface="Arial" panose="020B0604020202020204" pitchFamily="34" charset="0"/>
              </a:rPr>
              <a:t>Artificial Intelligence Technologies:</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Google Gemini API (Text and Vision Models)</a:t>
            </a:r>
          </a:p>
          <a:p>
            <a:r>
              <a:rPr lang="en-US" dirty="0">
                <a:latin typeface="Arial" panose="020B0604020202020204" pitchFamily="34" charset="0"/>
                <a:cs typeface="Arial" panose="020B0604020202020204" pitchFamily="34" charset="0"/>
              </a:rPr>
              <a:t>Multimodal Generative AI</a:t>
            </a:r>
          </a:p>
          <a:p>
            <a:endParaRPr lang="en-US" dirty="0"/>
          </a:p>
        </p:txBody>
      </p:sp>
    </p:spTree>
    <p:extLst>
      <p:ext uri="{BB962C8B-B14F-4D97-AF65-F5344CB8AC3E}">
        <p14:creationId xmlns:p14="http://schemas.microsoft.com/office/powerpoint/2010/main" val="1644250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FE12DC04-C347-433E-A6A2-C8A7A04EA908}"/>
              </a:ext>
            </a:extLst>
          </p:cNvPr>
          <p:cNvSpPr/>
          <p:nvPr/>
        </p:nvSpPr>
        <p:spPr>
          <a:xfrm>
            <a:off x="8686800" y="0"/>
            <a:ext cx="350520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xmlns="" id="{C9A5CCD4-2CEE-1397-9613-44CEEB1D6122}"/>
              </a:ext>
            </a:extLst>
          </p:cNvPr>
          <p:cNvSpPr txBox="1"/>
          <p:nvPr/>
        </p:nvSpPr>
        <p:spPr>
          <a:xfrm>
            <a:off x="596900" y="958925"/>
            <a:ext cx="6096000" cy="584775"/>
          </a:xfrm>
          <a:prstGeom prst="rect">
            <a:avLst/>
          </a:prstGeom>
          <a:noFill/>
        </p:spPr>
        <p:txBody>
          <a:bodyPr wrap="square">
            <a:spAutoFit/>
          </a:bodyPr>
          <a:lstStyle/>
          <a:p>
            <a:pPr algn="l"/>
            <a:r>
              <a:rPr lang="en-US" sz="3200" b="1" i="0" dirty="0">
                <a:solidFill>
                  <a:schemeClr val="accent3"/>
                </a:solidFill>
                <a:effectLst/>
                <a:latin typeface="Montserrat" panose="00000500000000000000" pitchFamily="2" charset="0"/>
              </a:rPr>
              <a:t>HARDWARE</a:t>
            </a:r>
            <a:r>
              <a:rPr lang="en-US" sz="3200" b="1" i="0" dirty="0">
                <a:solidFill>
                  <a:schemeClr val="accent2"/>
                </a:solidFill>
                <a:effectLst/>
                <a:latin typeface="Montserrat" panose="00000500000000000000" pitchFamily="2" charset="0"/>
              </a:rPr>
              <a:t> </a:t>
            </a:r>
            <a:r>
              <a:rPr lang="en-US" sz="3200" b="1" i="0" dirty="0" smtClean="0">
                <a:solidFill>
                  <a:schemeClr val="accent2"/>
                </a:solidFill>
                <a:effectLst/>
                <a:latin typeface="Montserrat" panose="00000500000000000000" pitchFamily="2" charset="0"/>
              </a:rPr>
              <a:t>REQUIREMENTS</a:t>
            </a:r>
            <a:endParaRPr lang="en-US" sz="3200" b="0" i="0" dirty="0">
              <a:solidFill>
                <a:schemeClr val="accent2"/>
              </a:solidFill>
              <a:effectLst/>
              <a:latin typeface="Montserrat" panose="00000500000000000000" pitchFamily="2" charset="0"/>
            </a:endParaRPr>
          </a:p>
        </p:txBody>
      </p:sp>
      <p:sp>
        <p:nvSpPr>
          <p:cNvPr id="17" name="Google Shape;297;p27">
            <a:extLst>
              <a:ext uri="{FF2B5EF4-FFF2-40B4-BE49-F238E27FC236}">
                <a16:creationId xmlns:a16="http://schemas.microsoft.com/office/drawing/2014/main" xmlns="" id="{6148BF13-661F-4BE1-988F-F1D8BDA24ACF}"/>
              </a:ext>
            </a:extLst>
          </p:cNvPr>
          <p:cNvSpPr txBox="1"/>
          <p:nvPr/>
        </p:nvSpPr>
        <p:spPr>
          <a:xfrm>
            <a:off x="596900" y="2305635"/>
            <a:ext cx="10858500" cy="2677616"/>
          </a:xfrm>
          <a:prstGeom prst="rect">
            <a:avLst/>
          </a:prstGeom>
          <a:noFill/>
          <a:ln>
            <a:noFill/>
          </a:ln>
        </p:spPr>
        <p:txBody>
          <a:bodyPr spcFirstLastPara="1" wrap="square" lIns="91425" tIns="45700" rIns="91425" bIns="45700" anchor="t" anchorCtr="0">
            <a:spAutoFit/>
          </a:bodyPr>
          <a:lstStyle/>
          <a:p>
            <a:pPr marL="342900" indent="-342900">
              <a:buFont typeface="Wingdings" panose="05000000000000000000" pitchFamily="2" charset="2"/>
              <a:buChar char="Ø"/>
            </a:pPr>
            <a:r>
              <a:rPr lang="en-US" sz="2400" dirty="0">
                <a:latin typeface="Arial Black" panose="020B0A04020102020204" pitchFamily="34" charset="0"/>
                <a:cs typeface="Times New Roman" panose="02020603050405020304" pitchFamily="18" charset="0"/>
              </a:rPr>
              <a:t>Mobile phone (3GB RAM, 1.8GHz)</a:t>
            </a:r>
          </a:p>
          <a:p>
            <a:pPr marL="342900" indent="-342900">
              <a:buFont typeface="Wingdings" panose="05000000000000000000" pitchFamily="2" charset="2"/>
              <a:buChar char="Ø"/>
            </a:pPr>
            <a:endParaRPr lang="en-US" sz="2400" dirty="0">
              <a:latin typeface="Arial Black" panose="020B0A04020102020204" pitchFamily="34"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Arial Black" panose="020B0A04020102020204" pitchFamily="34" charset="0"/>
                <a:cs typeface="Times New Roman" panose="02020603050405020304" pitchFamily="18" charset="0"/>
              </a:rPr>
              <a:t>Laptop (Intel i5, 8GB RAM)</a:t>
            </a:r>
          </a:p>
          <a:p>
            <a:pPr marL="342900" indent="-342900">
              <a:buFont typeface="Wingdings" panose="05000000000000000000" pitchFamily="2" charset="2"/>
              <a:buChar char="Ø"/>
            </a:pPr>
            <a:endParaRPr lang="en-US" sz="2400" dirty="0">
              <a:latin typeface="Arial Black" panose="020B0A04020102020204" pitchFamily="34" charset="0"/>
              <a:cs typeface="Times New Roman" panose="02020603050405020304" pitchFamily="18" charset="0"/>
            </a:endParaRPr>
          </a:p>
          <a:p>
            <a:pPr marL="342900" indent="-342900">
              <a:buFont typeface="Wingdings" panose="05000000000000000000" pitchFamily="2" charset="2"/>
              <a:buChar char="Ø"/>
            </a:pPr>
            <a:r>
              <a:rPr lang="en-US" sz="2400" dirty="0">
                <a:latin typeface="Arial Black" panose="020B0A04020102020204" pitchFamily="34" charset="0"/>
                <a:cs typeface="Times New Roman" panose="02020603050405020304" pitchFamily="18" charset="0"/>
              </a:rPr>
              <a:t>5MP camera module</a:t>
            </a:r>
          </a:p>
          <a:p>
            <a:pPr marL="342900" indent="-342900">
              <a:buFont typeface="Wingdings" panose="05000000000000000000" pitchFamily="2" charset="2"/>
              <a:buChar char="Ø"/>
            </a:pPr>
            <a:endParaRPr lang="en-US" sz="2400" dirty="0">
              <a:latin typeface="Arial Black" panose="020B0A04020102020204" pitchFamily="34" charset="0"/>
              <a:cs typeface="Times New Roman" panose="02020603050405020304" pitchFamily="18" charset="0"/>
            </a:endParaRPr>
          </a:p>
          <a:p>
            <a:pPr marL="342900" indent="-342900">
              <a:buFont typeface="Wingdings" panose="05000000000000000000" pitchFamily="2" charset="2"/>
              <a:buChar char="Ø"/>
            </a:pPr>
            <a:r>
              <a:rPr lang="en-US" sz="2400" dirty="0">
                <a:latin typeface="Arial Black" panose="020B0A04020102020204" pitchFamily="34" charset="0"/>
                <a:cs typeface="Times New Roman" panose="02020603050405020304" pitchFamily="18" charset="0"/>
              </a:rPr>
              <a:t>4G internet for backend sync</a:t>
            </a:r>
          </a:p>
        </p:txBody>
      </p:sp>
      <p:pic>
        <p:nvPicPr>
          <p:cNvPr id="18" name="Picture Placeholder 12">
            <a:extLst>
              <a:ext uri="{FF2B5EF4-FFF2-40B4-BE49-F238E27FC236}">
                <a16:creationId xmlns:a16="http://schemas.microsoft.com/office/drawing/2014/main" xmlns="" id="{4A771990-14E4-4D86-8D33-15E1733BA5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665" t="32225" r="50417" b="5768"/>
          <a:stretch/>
        </p:blipFill>
        <p:spPr>
          <a:xfrm>
            <a:off x="7928351" y="257998"/>
            <a:ext cx="1485597" cy="14018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Placeholder 12">
            <a:extLst>
              <a:ext uri="{FF2B5EF4-FFF2-40B4-BE49-F238E27FC236}">
                <a16:creationId xmlns:a16="http://schemas.microsoft.com/office/drawing/2014/main" xmlns="" id="{5B6AD0FC-C281-4EB3-B6AD-1A49AF0C34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447" t="46934" r="33849" b="711"/>
          <a:stretch/>
        </p:blipFill>
        <p:spPr>
          <a:xfrm>
            <a:off x="7992023" y="1944946"/>
            <a:ext cx="1485597" cy="14018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Placeholder 12">
            <a:extLst>
              <a:ext uri="{FF2B5EF4-FFF2-40B4-BE49-F238E27FC236}">
                <a16:creationId xmlns:a16="http://schemas.microsoft.com/office/drawing/2014/main" xmlns="" id="{BE58EC01-F952-491F-9462-9C698EAD86A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7776" t="47941" r="8520" b="-296"/>
          <a:stretch/>
        </p:blipFill>
        <p:spPr>
          <a:xfrm>
            <a:off x="8007394" y="3593627"/>
            <a:ext cx="1485597" cy="14018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Placeholder 12">
            <a:extLst>
              <a:ext uri="{FF2B5EF4-FFF2-40B4-BE49-F238E27FC236}">
                <a16:creationId xmlns:a16="http://schemas.microsoft.com/office/drawing/2014/main" xmlns="" id="{E21006D3-ABF4-42DD-AED5-3282D042FA4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956" t="8974" r="20340" b="38671"/>
          <a:stretch/>
        </p:blipFill>
        <p:spPr>
          <a:xfrm>
            <a:off x="8022921" y="5164796"/>
            <a:ext cx="1485597" cy="14018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55686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97E0A228-C590-4D20-B05F-A6BF04A05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3779</TotalTime>
  <Words>551</Words>
  <Application>Microsoft Office PowerPoint</Application>
  <PresentationFormat>Custom</PresentationFormat>
  <Paragraphs>74</Paragraphs>
  <Slides>14</Slides>
  <Notes>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Bhavadharani T</dc:creator>
  <cp:lastModifiedBy>muhammad taha</cp:lastModifiedBy>
  <cp:revision>133</cp:revision>
  <dcterms:created xsi:type="dcterms:W3CDTF">2024-04-02T10:57:27Z</dcterms:created>
  <dcterms:modified xsi:type="dcterms:W3CDTF">2026-01-14T10:15:19Z</dcterms:modified>
</cp:coreProperties>
</file>